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handoutMasterIdLst>
    <p:handoutMasterId r:id="rId21"/>
  </p:handoutMasterIdLst>
  <p:sldIdLst>
    <p:sldId id="257" r:id="rId5"/>
    <p:sldId id="259" r:id="rId6"/>
    <p:sldId id="261" r:id="rId7"/>
    <p:sldId id="260" r:id="rId8"/>
    <p:sldId id="262" r:id="rId9"/>
    <p:sldId id="267" r:id="rId10"/>
    <p:sldId id="268" r:id="rId11"/>
    <p:sldId id="269" r:id="rId12"/>
    <p:sldId id="276" r:id="rId13"/>
    <p:sldId id="270" r:id="rId14"/>
    <p:sldId id="271" r:id="rId15"/>
    <p:sldId id="263" r:id="rId16"/>
    <p:sldId id="277" r:id="rId17"/>
    <p:sldId id="266" r:id="rId18"/>
    <p:sldId id="265" r:id="rId19"/>
    <p:sldId id="264"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D900"/>
    <a:srgbClr val="0E8132"/>
    <a:srgbClr val="093C9C"/>
    <a:srgbClr val="CE1D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35"/>
    <p:restoredTop sz="94637"/>
  </p:normalViewPr>
  <p:slideViewPr>
    <p:cSldViewPr>
      <p:cViewPr varScale="1">
        <p:scale>
          <a:sx n="79" d="100"/>
          <a:sy n="79" d="100"/>
        </p:scale>
        <p:origin x="56" y="205"/>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917322-08F1-4B7B-93CD-6254FBE5B2AD}" type="datetimeFigureOut">
              <a:rPr lang="es-ES" smtClean="0"/>
              <a:pPr/>
              <a:t>26/04/2016</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99C683-7A81-41DA-A835-843D4A97A586}" type="slidenum">
              <a:rPr lang="es-ES" smtClean="0"/>
              <a:pPr/>
              <a:t>‹Nº›</a:t>
            </a:fld>
            <a:endParaRPr lang="es-ES"/>
          </a:p>
        </p:txBody>
      </p:sp>
    </p:spTree>
    <p:extLst>
      <p:ext uri="{BB962C8B-B14F-4D97-AF65-F5344CB8AC3E}">
        <p14:creationId xmlns:p14="http://schemas.microsoft.com/office/powerpoint/2010/main" val="154241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6" name="5 Rectángulo"/>
          <p:cNvSpPr/>
          <p:nvPr userDrawn="1"/>
        </p:nvSpPr>
        <p:spPr>
          <a:xfrm>
            <a:off x="0" y="3212976"/>
            <a:ext cx="9144000" cy="3645024"/>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pic>
        <p:nvPicPr>
          <p:cNvPr id="9" name="Picture 2" descr="C:\Documents and Settings\alumno\Escritorio\powepoint inchipe\logo_INCHIPE.png"/>
          <p:cNvPicPr>
            <a:picLocks noChangeAspect="1" noChangeArrowheads="1"/>
          </p:cNvPicPr>
          <p:nvPr userDrawn="1"/>
        </p:nvPicPr>
        <p:blipFill>
          <a:blip r:embed="rId2" cstate="print"/>
          <a:srcRect/>
          <a:stretch>
            <a:fillRect/>
          </a:stretch>
        </p:blipFill>
        <p:spPr bwMode="auto">
          <a:xfrm>
            <a:off x="853891" y="360805"/>
            <a:ext cx="7195505" cy="1713215"/>
          </a:xfrm>
          <a:prstGeom prst="rect">
            <a:avLst/>
          </a:prstGeom>
          <a:noFill/>
        </p:spPr>
      </p:pic>
      <p:sp>
        <p:nvSpPr>
          <p:cNvPr id="21" name="20 Rectángulo"/>
          <p:cNvSpPr/>
          <p:nvPr userDrawn="1"/>
        </p:nvSpPr>
        <p:spPr>
          <a:xfrm>
            <a:off x="0" y="2420888"/>
            <a:ext cx="9144000" cy="792088"/>
          </a:xfrm>
          <a:prstGeom prst="rect">
            <a:avLst/>
          </a:prstGeom>
          <a:solidFill>
            <a:srgbClr val="0E813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pic>
        <p:nvPicPr>
          <p:cNvPr id="1028" name="Picture 4" descr="C:\Documents and Settings\alumno\Escritorio\powepoint inchipe\logo_UE.jpg"/>
          <p:cNvPicPr>
            <a:picLocks noChangeAspect="1" noChangeArrowheads="1"/>
          </p:cNvPicPr>
          <p:nvPr userDrawn="1"/>
        </p:nvPicPr>
        <p:blipFill>
          <a:blip r:embed="rId3" cstate="print"/>
          <a:srcRect/>
          <a:stretch>
            <a:fillRect/>
          </a:stretch>
        </p:blipFill>
        <p:spPr bwMode="auto">
          <a:xfrm>
            <a:off x="5221274" y="5184575"/>
            <a:ext cx="3938173" cy="1124745"/>
          </a:xfrm>
          <a:prstGeom prst="rect">
            <a:avLst/>
          </a:prstGeom>
          <a:noFill/>
        </p:spPr>
      </p:pic>
      <p:sp>
        <p:nvSpPr>
          <p:cNvPr id="15" name="14 Triángulo isósceles"/>
          <p:cNvSpPr/>
          <p:nvPr userDrawn="1"/>
        </p:nvSpPr>
        <p:spPr>
          <a:xfrm rot="10800000">
            <a:off x="2987824" y="3212976"/>
            <a:ext cx="6119664" cy="1584176"/>
          </a:xfrm>
          <a:prstGeom prst="triangle">
            <a:avLst>
              <a:gd name="adj" fmla="val 4278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Triángulo rectángulo"/>
          <p:cNvSpPr/>
          <p:nvPr userDrawn="1"/>
        </p:nvSpPr>
        <p:spPr>
          <a:xfrm>
            <a:off x="-15608" y="1631152"/>
            <a:ext cx="1691679" cy="789736"/>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 Título"/>
          <p:cNvSpPr>
            <a:spLocks noGrp="1"/>
          </p:cNvSpPr>
          <p:nvPr>
            <p:ph type="title"/>
          </p:nvPr>
        </p:nvSpPr>
        <p:spPr>
          <a:xfrm>
            <a:off x="1187624" y="3455293"/>
            <a:ext cx="7174118" cy="849302"/>
          </a:xfrm>
          <a:prstGeom prst="rect">
            <a:avLst/>
          </a:prstGeom>
        </p:spPr>
        <p:txBody>
          <a:bodyPr/>
          <a:lstStyle>
            <a:lvl1pPr>
              <a:defRPr sz="4000"/>
            </a:lvl1pPr>
          </a:lstStyle>
          <a:p>
            <a:endParaRPr lang="es-ES" dirty="0"/>
          </a:p>
        </p:txBody>
      </p:sp>
      <p:sp>
        <p:nvSpPr>
          <p:cNvPr id="12" name="1 Título"/>
          <p:cNvSpPr txBox="1">
            <a:spLocks/>
          </p:cNvSpPr>
          <p:nvPr userDrawn="1"/>
        </p:nvSpPr>
        <p:spPr>
          <a:xfrm>
            <a:off x="3342441" y="4048465"/>
            <a:ext cx="5410430" cy="8493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dirty="0"/>
          </a:p>
        </p:txBody>
      </p:sp>
      <p:sp>
        <p:nvSpPr>
          <p:cNvPr id="2" name="Rectángulo 1"/>
          <p:cNvSpPr/>
          <p:nvPr userDrawn="1"/>
        </p:nvSpPr>
        <p:spPr>
          <a:xfrm>
            <a:off x="5436096" y="6295628"/>
            <a:ext cx="3600400" cy="307777"/>
          </a:xfrm>
          <a:prstGeom prst="rect">
            <a:avLst/>
          </a:prstGeom>
        </p:spPr>
        <p:txBody>
          <a:bodyPr wrap="square">
            <a:spAutoFit/>
          </a:bodyPr>
          <a:lstStyle/>
          <a:p>
            <a:pPr algn="just"/>
            <a:r>
              <a:rPr lang="es-ES" sz="700" dirty="0">
                <a:latin typeface="Browallia New" panose="020B0604020202020204" pitchFamily="34" charset="-34"/>
                <a:cs typeface="Browallia New" panose="020B0604020202020204" pitchFamily="34" charset="-34"/>
              </a:rPr>
              <a:t>El presente proyecto ha sido financiado con el apoyo de la Comisión Europea. Esta publicación (comunicación) es responsabilidad exclusiva de su autor. La Comisión no es responsable del uso que pueda hacerse de la información aquí difundida.</a:t>
            </a:r>
            <a:endParaRPr lang="es-ES" sz="700" kern="1200" dirty="0">
              <a:solidFill>
                <a:schemeClr val="tx1"/>
              </a:solidFill>
              <a:latin typeface="Browallia New" panose="020B0604020202020204" pitchFamily="34" charset="-34"/>
              <a:ea typeface="+mn-ea"/>
              <a:cs typeface="Browallia New" panose="020B0604020202020204" pitchFamily="34" charset="-34"/>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26/04/2016</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26/04/2016</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11" name="10 Elipse"/>
          <p:cNvSpPr/>
          <p:nvPr userDrawn="1"/>
        </p:nvSpPr>
        <p:spPr>
          <a:xfrm>
            <a:off x="2915816" y="6309320"/>
            <a:ext cx="288032" cy="288032"/>
          </a:xfrm>
          <a:prstGeom prst="ellipse">
            <a:avLst/>
          </a:prstGeom>
          <a:solidFill>
            <a:srgbClr val="0E8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n>
                <a:noFill/>
              </a:ln>
            </a:endParaRPr>
          </a:p>
        </p:txBody>
      </p:sp>
      <p:sp>
        <p:nvSpPr>
          <p:cNvPr id="12" name="11 Elipse"/>
          <p:cNvSpPr/>
          <p:nvPr userDrawn="1"/>
        </p:nvSpPr>
        <p:spPr>
          <a:xfrm>
            <a:off x="3635896" y="6309320"/>
            <a:ext cx="288032" cy="288032"/>
          </a:xfrm>
          <a:prstGeom prst="ellipse">
            <a:avLst/>
          </a:prstGeom>
          <a:solidFill>
            <a:srgbClr val="CE1D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userDrawn="1"/>
        </p:nvSpPr>
        <p:spPr>
          <a:xfrm>
            <a:off x="4355976" y="6309320"/>
            <a:ext cx="288032" cy="288032"/>
          </a:xfrm>
          <a:prstGeom prst="ellipse">
            <a:avLst/>
          </a:prstGeom>
          <a:solidFill>
            <a:srgbClr val="093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userDrawn="1"/>
        </p:nvSpPr>
        <p:spPr>
          <a:xfrm>
            <a:off x="5076056" y="6309320"/>
            <a:ext cx="288032" cy="288032"/>
          </a:xfrm>
          <a:prstGeom prst="ellipse">
            <a:avLst/>
          </a:prstGeom>
          <a:solidFill>
            <a:srgbClr val="0E8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Elipse"/>
          <p:cNvSpPr/>
          <p:nvPr userDrawn="1"/>
        </p:nvSpPr>
        <p:spPr>
          <a:xfrm>
            <a:off x="5796136" y="6309320"/>
            <a:ext cx="288032" cy="288032"/>
          </a:xfrm>
          <a:prstGeom prst="ellipse">
            <a:avLst/>
          </a:prstGeom>
          <a:solidFill>
            <a:srgbClr val="CE1D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Rectángulo"/>
          <p:cNvSpPr/>
          <p:nvPr userDrawn="1"/>
        </p:nvSpPr>
        <p:spPr>
          <a:xfrm>
            <a:off x="0" y="0"/>
            <a:ext cx="9144000" cy="1224136"/>
          </a:xfrm>
          <a:prstGeom prst="rect">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pic>
        <p:nvPicPr>
          <p:cNvPr id="17" name="Picture 2" descr="C:\Documents and Settings\alumno\Escritorio\powepoint inchipe\logo_INCHIPE.png"/>
          <p:cNvPicPr>
            <a:picLocks noChangeAspect="1" noChangeArrowheads="1"/>
          </p:cNvPicPr>
          <p:nvPr userDrawn="1"/>
        </p:nvPicPr>
        <p:blipFill>
          <a:blip r:embed="rId2" cstate="print"/>
          <a:srcRect/>
          <a:stretch>
            <a:fillRect/>
          </a:stretch>
        </p:blipFill>
        <p:spPr bwMode="auto">
          <a:xfrm>
            <a:off x="5148064" y="116632"/>
            <a:ext cx="3888432" cy="925817"/>
          </a:xfrm>
          <a:prstGeom prst="rect">
            <a:avLst/>
          </a:prstGeom>
          <a:noFill/>
        </p:spPr>
      </p:pic>
      <p:sp>
        <p:nvSpPr>
          <p:cNvPr id="18" name="17 Rectángulo"/>
          <p:cNvSpPr/>
          <p:nvPr userDrawn="1"/>
        </p:nvSpPr>
        <p:spPr>
          <a:xfrm>
            <a:off x="0" y="1196752"/>
            <a:ext cx="9144000" cy="144016"/>
          </a:xfrm>
          <a:prstGeom prst="rect">
            <a:avLst/>
          </a:prstGeom>
          <a:solidFill>
            <a:srgbClr val="0E813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4" name="2 Marcador de texto"/>
          <p:cNvSpPr>
            <a:spLocks noGrp="1"/>
          </p:cNvSpPr>
          <p:nvPr>
            <p:ph type="body" idx="1"/>
          </p:nvPr>
        </p:nvSpPr>
        <p:spPr>
          <a:xfrm>
            <a:off x="395536" y="1504472"/>
            <a:ext cx="7772400" cy="4156776"/>
          </a:xfrm>
          <a:prstGeom prst="rect">
            <a:avLst/>
          </a:prstGeom>
        </p:spPr>
        <p:txBody>
          <a:bodyPr anchor="t"/>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a:t>Haga clic para modificar el estilo de texto del patrón</a:t>
            </a:r>
          </a:p>
        </p:txBody>
      </p:sp>
      <p:sp>
        <p:nvSpPr>
          <p:cNvPr id="25" name="1 Título"/>
          <p:cNvSpPr>
            <a:spLocks noGrp="1"/>
          </p:cNvSpPr>
          <p:nvPr>
            <p:ph type="title"/>
          </p:nvPr>
        </p:nvSpPr>
        <p:spPr>
          <a:xfrm>
            <a:off x="200708" y="19581"/>
            <a:ext cx="5091372" cy="1321188"/>
          </a:xfrm>
          <a:prstGeom prst="rect">
            <a:avLst/>
          </a:prstGeom>
        </p:spPr>
        <p:txBody>
          <a:bodyPr anchor="t"/>
          <a:lstStyle>
            <a:lvl1pPr algn="l">
              <a:defRPr sz="3200" b="1" cap="all"/>
            </a:lvl1pPr>
          </a:lstStyle>
          <a:p>
            <a:r>
              <a:rPr lang="es-ES" dirty="0"/>
              <a:t>Haga clic para modificar el estilo de título del patrón</a:t>
            </a:r>
          </a:p>
        </p:txBody>
      </p:sp>
      <p:sp>
        <p:nvSpPr>
          <p:cNvPr id="19" name="Rectángulo 18"/>
          <p:cNvSpPr/>
          <p:nvPr userDrawn="1"/>
        </p:nvSpPr>
        <p:spPr>
          <a:xfrm>
            <a:off x="6516215" y="6309320"/>
            <a:ext cx="2609436" cy="415498"/>
          </a:xfrm>
          <a:prstGeom prst="rect">
            <a:avLst/>
          </a:prstGeom>
        </p:spPr>
        <p:txBody>
          <a:bodyPr wrap="square">
            <a:spAutoFit/>
          </a:bodyPr>
          <a:lstStyle/>
          <a:p>
            <a:pPr algn="just"/>
            <a:r>
              <a:rPr lang="es-ES" sz="700" dirty="0">
                <a:latin typeface="Browallia New" panose="020B0604020202020204" pitchFamily="34" charset="-34"/>
                <a:cs typeface="Browallia New" panose="020B0604020202020204" pitchFamily="34" charset="-34"/>
              </a:rPr>
              <a:t>El presente proyecto ha sido financiado con el apoyo de la Comisión Europea. Esta publicación (comunicación) es responsabilidad exclusiva de su autor. La Comisión no es responsable del uso que pueda hacerse de la información aquí difundida</a:t>
            </a:r>
            <a:endParaRPr lang="es-ES" sz="700" kern="1200" dirty="0">
              <a:solidFill>
                <a:schemeClr val="tx1"/>
              </a:solidFill>
              <a:latin typeface="Browallia New" panose="020B0604020202020204" pitchFamily="34" charset="-34"/>
              <a:ea typeface="+mn-ea"/>
              <a:cs typeface="Browallia New" panose="020B0604020202020204" pitchFamily="34" charset="-34"/>
            </a:endParaRPr>
          </a:p>
        </p:txBody>
      </p:sp>
      <p:pic>
        <p:nvPicPr>
          <p:cNvPr id="20" name="Picture 4" descr="C:\Documents and Settings\alumno\Escritorio\powepoint inchipe\logo_UE.jpg"/>
          <p:cNvPicPr>
            <a:picLocks noChangeAspect="1" noChangeArrowheads="1"/>
          </p:cNvPicPr>
          <p:nvPr userDrawn="1"/>
        </p:nvPicPr>
        <p:blipFill rotWithShape="1">
          <a:blip r:embed="rId3" cstate="print"/>
          <a:srcRect t="16317" b="1"/>
          <a:stretch/>
        </p:blipFill>
        <p:spPr bwMode="auto">
          <a:xfrm>
            <a:off x="6541386" y="5733256"/>
            <a:ext cx="2410309" cy="576064"/>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26/04/2016</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26/04/2016</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26/04/2016</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26/04/2016</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26/04/2016</a:t>
            </a:fld>
            <a:endParaRPr lang="es-ES"/>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26/04/2016</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26/04/2016</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D900">
            <a:alpha val="0"/>
          </a:srgb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inchipe.us.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nchipe.us.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tiff"/><Relationship Id="rId2" Type="http://schemas.openxmlformats.org/officeDocument/2006/relationships/hyperlink" Target="mailto:jguerrero@inoma.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4.gif"/><Relationship Id="rId4" Type="http://schemas.openxmlformats.org/officeDocument/2006/relationships/image" Target="../media/image7.png"/><Relationship Id="rId9" Type="http://schemas.openxmlformats.org/officeDocument/2006/relationships/image" Target="../media/image1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3429000"/>
            <a:ext cx="7488832" cy="849302"/>
          </a:xfrm>
        </p:spPr>
        <p:txBody>
          <a:bodyPr/>
          <a:lstStyle/>
          <a:p>
            <a:r>
              <a:rPr lang="es-ES_tradnl" sz="3200" dirty="0"/>
              <a:t>Programa para la Internacionalización en las Universidades de Chile y Perú </a:t>
            </a:r>
            <a:br>
              <a:rPr lang="es-ES_tradnl" sz="3200" dirty="0"/>
            </a:br>
            <a:r>
              <a:rPr lang="es-ES_tradnl" sz="2400" dirty="0"/>
              <a:t>(INCHIPE - 561816-EPP-1-2015-1-ES-EPPKA2-CBHE-JP) </a:t>
            </a:r>
            <a:endParaRPr lang="es-ES" sz="32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348" y="5169322"/>
            <a:ext cx="2807119" cy="8519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just"/>
            <a:r>
              <a:rPr lang="es-ES_tradnl" b="1" dirty="0"/>
              <a:t>Objetivo</a:t>
            </a:r>
            <a:r>
              <a:rPr lang="es-ES_tradnl" dirty="0"/>
              <a:t>: mejora/</a:t>
            </a:r>
            <a:r>
              <a:rPr lang="es-ES_tradnl" dirty="0" err="1"/>
              <a:t>modernizaci</a:t>
            </a:r>
            <a:r>
              <a:rPr lang="es-ES" dirty="0" err="1"/>
              <a:t>ón</a:t>
            </a:r>
            <a:r>
              <a:rPr lang="es-ES" dirty="0"/>
              <a:t> de las infraestructuras de </a:t>
            </a:r>
            <a:r>
              <a:rPr lang="es-ES" dirty="0" err="1"/>
              <a:t>ORIs</a:t>
            </a:r>
            <a:r>
              <a:rPr lang="es-ES" dirty="0"/>
              <a:t>, incluyendo equipamientos e implantación de una Biblioteca Online.</a:t>
            </a:r>
          </a:p>
          <a:p>
            <a:pPr algn="just"/>
            <a:endParaRPr lang="es-ES_tradnl" dirty="0"/>
          </a:p>
          <a:p>
            <a:pPr algn="just"/>
            <a:r>
              <a:rPr lang="es-ES_tradnl" b="1" dirty="0"/>
              <a:t>Resultados</a:t>
            </a:r>
            <a:r>
              <a:rPr lang="es-ES_tradnl" dirty="0"/>
              <a:t>: compra de equipamientos y Biblioteca Virtual.</a:t>
            </a:r>
          </a:p>
          <a:p>
            <a:pPr algn="just"/>
            <a:endParaRPr lang="es-ES_tradnl" dirty="0"/>
          </a:p>
          <a:p>
            <a:pPr algn="just"/>
            <a:r>
              <a:rPr lang="es-ES_tradnl" b="1" dirty="0"/>
              <a:t>Actividades</a:t>
            </a:r>
            <a:r>
              <a:rPr lang="es-ES_tradnl" dirty="0"/>
              <a:t>: </a:t>
            </a:r>
          </a:p>
          <a:p>
            <a:pPr marL="457200" indent="-457200" algn="just">
              <a:buAutoNum type="arabicParenR"/>
            </a:pPr>
            <a:r>
              <a:rPr lang="es-ES_tradnl" dirty="0"/>
              <a:t>Actualización</a:t>
            </a:r>
            <a:r>
              <a:rPr lang="es-ES" dirty="0"/>
              <a:t> de las estructuras de RRII</a:t>
            </a:r>
          </a:p>
          <a:p>
            <a:pPr marL="457200" indent="-457200" algn="just">
              <a:buAutoNum type="arabicParenR"/>
            </a:pPr>
            <a:r>
              <a:rPr lang="es-ES" dirty="0"/>
              <a:t>Creación de una Biblioteca Virtual Internacional</a:t>
            </a:r>
            <a:endParaRPr lang="es-ES_tradnl" dirty="0"/>
          </a:p>
        </p:txBody>
      </p:sp>
      <p:sp>
        <p:nvSpPr>
          <p:cNvPr id="3" name="Título 2"/>
          <p:cNvSpPr>
            <a:spLocks noGrp="1"/>
          </p:cNvSpPr>
          <p:nvPr>
            <p:ph type="title"/>
          </p:nvPr>
        </p:nvSpPr>
        <p:spPr/>
        <p:txBody>
          <a:bodyPr/>
          <a:lstStyle/>
          <a:p>
            <a:r>
              <a:rPr lang="es-ES_tradnl" sz="2800" dirty="0"/>
              <a:t>WP4 - </a:t>
            </a:r>
            <a:r>
              <a:rPr lang="es-ES" sz="2800" dirty="0"/>
              <a:t>Medidas para la mejora de infraestructuras</a:t>
            </a:r>
            <a:br>
              <a:rPr lang="es-ES_tradnl" sz="2800" dirty="0">
                <a:latin typeface="Calibri" charset="0"/>
                <a:ea typeface="Calibri" charset="0"/>
                <a:cs typeface="Times New Roman" charset="0"/>
              </a:rPr>
            </a:br>
            <a:endParaRPr lang="es-ES_tradnl" sz="2800" dirty="0"/>
          </a:p>
        </p:txBody>
      </p:sp>
    </p:spTree>
    <p:extLst>
      <p:ext uri="{BB962C8B-B14F-4D97-AF65-F5344CB8AC3E}">
        <p14:creationId xmlns:p14="http://schemas.microsoft.com/office/powerpoint/2010/main" val="1019239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just"/>
            <a:r>
              <a:rPr lang="es-ES_tradnl" b="1" dirty="0"/>
              <a:t>Objetivo</a:t>
            </a:r>
            <a:r>
              <a:rPr lang="es-ES_tradnl" dirty="0"/>
              <a:t>: establecer una red como plataforma para el di</a:t>
            </a:r>
            <a:r>
              <a:rPr lang="es-ES" dirty="0" err="1"/>
              <a:t>álogo</a:t>
            </a:r>
            <a:r>
              <a:rPr lang="es-ES" dirty="0"/>
              <a:t> </a:t>
            </a:r>
            <a:r>
              <a:rPr lang="es-ES" dirty="0" err="1"/>
              <a:t>multi</a:t>
            </a:r>
            <a:r>
              <a:rPr lang="es-ES" dirty="0"/>
              <a:t>-regional e internacional sobre la internacionalización de IES proporcionando oportunidades de cooperación.</a:t>
            </a:r>
          </a:p>
          <a:p>
            <a:pPr algn="just"/>
            <a:endParaRPr lang="es-ES_tradnl" dirty="0"/>
          </a:p>
          <a:p>
            <a:pPr algn="just"/>
            <a:r>
              <a:rPr lang="es-ES_tradnl" b="1" dirty="0"/>
              <a:t>Resultados</a:t>
            </a:r>
            <a:r>
              <a:rPr lang="es-ES_tradnl" dirty="0"/>
              <a:t>: Red INCHIPE</a:t>
            </a:r>
          </a:p>
          <a:p>
            <a:pPr algn="just"/>
            <a:endParaRPr lang="es-ES_tradnl" dirty="0"/>
          </a:p>
          <a:p>
            <a:pPr algn="just"/>
            <a:r>
              <a:rPr lang="es-ES_tradnl" b="1" dirty="0"/>
              <a:t>Actividades</a:t>
            </a:r>
            <a:r>
              <a:rPr lang="es-ES_tradnl" dirty="0"/>
              <a:t>:</a:t>
            </a:r>
          </a:p>
          <a:p>
            <a:pPr marL="457200" indent="-457200" algn="just">
              <a:buAutoNum type="arabicParenR"/>
            </a:pPr>
            <a:r>
              <a:rPr lang="es-ES_tradnl" dirty="0"/>
              <a:t>Creación de la red INCHIPE</a:t>
            </a:r>
          </a:p>
          <a:p>
            <a:pPr marL="457200" indent="-457200" algn="just">
              <a:buAutoNum type="arabicParenR"/>
            </a:pPr>
            <a:r>
              <a:rPr lang="es-ES_tradnl" dirty="0"/>
              <a:t>Conferencias de la Red</a:t>
            </a:r>
          </a:p>
        </p:txBody>
      </p:sp>
      <p:sp>
        <p:nvSpPr>
          <p:cNvPr id="3" name="Título 2"/>
          <p:cNvSpPr>
            <a:spLocks noGrp="1"/>
          </p:cNvSpPr>
          <p:nvPr>
            <p:ph type="title"/>
          </p:nvPr>
        </p:nvSpPr>
        <p:spPr/>
        <p:txBody>
          <a:bodyPr/>
          <a:lstStyle/>
          <a:p>
            <a:r>
              <a:rPr lang="es-ES_tradnl" dirty="0"/>
              <a:t>Wp5 - </a:t>
            </a:r>
            <a:r>
              <a:rPr lang="es-ES" dirty="0"/>
              <a:t>Red </a:t>
            </a:r>
            <a:r>
              <a:rPr lang="es-ES" dirty="0" err="1"/>
              <a:t>multi</a:t>
            </a:r>
            <a:r>
              <a:rPr lang="es-ES" dirty="0"/>
              <a:t>-regional de internacionalización</a:t>
            </a:r>
            <a:br>
              <a:rPr lang="es-ES_tradnl" dirty="0">
                <a:latin typeface="Calibri" charset="0"/>
                <a:ea typeface="Calibri" charset="0"/>
                <a:cs typeface="Times New Roman" charset="0"/>
              </a:rPr>
            </a:br>
            <a:endParaRPr lang="es-ES_tradnl" dirty="0"/>
          </a:p>
        </p:txBody>
      </p:sp>
    </p:spTree>
    <p:extLst>
      <p:ext uri="{BB962C8B-B14F-4D97-AF65-F5344CB8AC3E}">
        <p14:creationId xmlns:p14="http://schemas.microsoft.com/office/powerpoint/2010/main" val="1556737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marL="342900" indent="-342900" algn="just">
              <a:buFont typeface="Arial" panose="020B0604020202020204" pitchFamily="34" charset="0"/>
              <a:buChar char="•"/>
            </a:pPr>
            <a:r>
              <a:rPr lang="es-ES" b="1" dirty="0"/>
              <a:t>Medidas formativas e infraestructurales </a:t>
            </a:r>
            <a:r>
              <a:rPr lang="es-ES" dirty="0"/>
              <a:t>estratégicas y de gestión en las instituciones implicadas;</a:t>
            </a:r>
          </a:p>
          <a:p>
            <a:pPr marL="342900" indent="-342900" algn="just">
              <a:buFont typeface="Arial" panose="020B0604020202020204" pitchFamily="34" charset="0"/>
              <a:buChar char="•"/>
            </a:pPr>
            <a:r>
              <a:rPr lang="es-ES" dirty="0"/>
              <a:t>Desarrollo de </a:t>
            </a:r>
            <a:r>
              <a:rPr lang="es-ES" b="1" dirty="0"/>
              <a:t>estudios comparativos y Recomendaciones Nacionales </a:t>
            </a:r>
            <a:r>
              <a:rPr lang="es-ES" dirty="0"/>
              <a:t>para impulsar una estrategia de internacionalización de la Enseñanza, Aprendizaje e Investigación;</a:t>
            </a:r>
          </a:p>
          <a:p>
            <a:pPr marL="342900" indent="-342900" algn="just">
              <a:buFont typeface="Arial" panose="020B0604020202020204" pitchFamily="34" charset="0"/>
              <a:buChar char="•"/>
            </a:pPr>
            <a:r>
              <a:rPr lang="es-ES" dirty="0"/>
              <a:t>Dos </a:t>
            </a:r>
            <a:r>
              <a:rPr lang="es-ES" b="1" dirty="0"/>
              <a:t>Manuales de Buenas Prácticas </a:t>
            </a:r>
            <a:r>
              <a:rPr lang="es-ES" dirty="0"/>
              <a:t>en universidades </a:t>
            </a:r>
            <a:r>
              <a:rPr lang="es-ES" b="1" dirty="0"/>
              <a:t>para la mejora de sus políticas y gestión de relaciones internacionales</a:t>
            </a:r>
            <a:r>
              <a:rPr lang="es-ES" dirty="0"/>
              <a:t>;</a:t>
            </a:r>
          </a:p>
          <a:p>
            <a:pPr marL="342900" indent="-342900" algn="just">
              <a:buFont typeface="Arial" panose="020B0604020202020204" pitchFamily="34" charset="0"/>
              <a:buChar char="•"/>
            </a:pPr>
            <a:r>
              <a:rPr lang="es-ES" b="1" dirty="0"/>
              <a:t>Planes Estratégicos de Internacionalización </a:t>
            </a:r>
            <a:r>
              <a:rPr lang="es-ES" dirty="0"/>
              <a:t>para las universidades de Chile y Perú;</a:t>
            </a:r>
          </a:p>
          <a:p>
            <a:pPr marL="342900" indent="-342900" algn="just">
              <a:buFont typeface="Arial" panose="020B0604020202020204" pitchFamily="34" charset="0"/>
              <a:buChar char="•"/>
            </a:pPr>
            <a:r>
              <a:rPr lang="es-ES" dirty="0"/>
              <a:t>Desarrollo de </a:t>
            </a:r>
            <a:r>
              <a:rPr lang="es-ES" b="1" dirty="0"/>
              <a:t>acciones de movilidad de estudiantes y profesores </a:t>
            </a:r>
            <a:r>
              <a:rPr lang="es-ES" dirty="0"/>
              <a:t>para testar los resultados.</a:t>
            </a:r>
            <a:endParaRPr lang="es-ES_tradnl" dirty="0"/>
          </a:p>
        </p:txBody>
      </p:sp>
      <p:sp>
        <p:nvSpPr>
          <p:cNvPr id="3" name="Título 2"/>
          <p:cNvSpPr>
            <a:spLocks noGrp="1"/>
          </p:cNvSpPr>
          <p:nvPr>
            <p:ph type="title"/>
          </p:nvPr>
        </p:nvSpPr>
        <p:spPr/>
        <p:txBody>
          <a:bodyPr anchor="ctr"/>
          <a:lstStyle/>
          <a:p>
            <a:r>
              <a:rPr lang="es-ES_tradnl" dirty="0"/>
              <a:t>ACCIONES E IMPACTO</a:t>
            </a:r>
          </a:p>
        </p:txBody>
      </p:sp>
    </p:spTree>
    <p:extLst>
      <p:ext uri="{BB962C8B-B14F-4D97-AF65-F5344CB8AC3E}">
        <p14:creationId xmlns:p14="http://schemas.microsoft.com/office/powerpoint/2010/main" val="1348351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marL="342900" indent="-342900">
              <a:buFont typeface="Arial" charset="0"/>
              <a:buChar char="•"/>
            </a:pPr>
            <a:r>
              <a:rPr lang="es-ES_tradnl" dirty="0"/>
              <a:t>3 </a:t>
            </a:r>
            <a:r>
              <a:rPr lang="es-ES_tradnl" b="1" dirty="0"/>
              <a:t>Mesas Redondas Nacionales </a:t>
            </a:r>
            <a:r>
              <a:rPr lang="es-ES_tradnl" dirty="0"/>
              <a:t>en Chile y Per</a:t>
            </a:r>
            <a:r>
              <a:rPr lang="es-ES" dirty="0"/>
              <a:t>ú</a:t>
            </a:r>
            <a:r>
              <a:rPr lang="es-ES_tradnl" dirty="0"/>
              <a:t> (</a:t>
            </a:r>
            <a:r>
              <a:rPr lang="es-ES" dirty="0"/>
              <a:t>M7: 15/4/16 ; M14: 15/11/16; M25:15/10/17)</a:t>
            </a:r>
          </a:p>
          <a:p>
            <a:pPr marL="342900" indent="-342900">
              <a:buFont typeface="Arial" charset="0"/>
              <a:buChar char="•"/>
            </a:pPr>
            <a:r>
              <a:rPr lang="es-ES" dirty="0"/>
              <a:t>Creación de la </a:t>
            </a:r>
            <a:r>
              <a:rPr lang="es-ES" b="1" dirty="0"/>
              <a:t>red INCHIPE para la internacionalización</a:t>
            </a:r>
            <a:r>
              <a:rPr lang="es-ES" dirty="0"/>
              <a:t>;</a:t>
            </a:r>
          </a:p>
          <a:p>
            <a:pPr marL="800100" lvl="1" indent="-342900">
              <a:buFont typeface="Arial" charset="0"/>
              <a:buChar char="•"/>
            </a:pPr>
            <a:r>
              <a:rPr lang="es-ES_tradnl" dirty="0">
                <a:solidFill>
                  <a:schemeClr val="tx1"/>
                </a:solidFill>
              </a:rPr>
              <a:t>Firma de un acuerdo sobre la institucionalización de la red; </a:t>
            </a:r>
          </a:p>
          <a:p>
            <a:pPr marL="800100" lvl="1" indent="-342900">
              <a:buFont typeface="Arial" charset="0"/>
              <a:buChar char="•"/>
            </a:pPr>
            <a:r>
              <a:rPr lang="es-ES_tradnl" dirty="0">
                <a:solidFill>
                  <a:schemeClr val="tx1"/>
                </a:solidFill>
              </a:rPr>
              <a:t>Preparación de un acuerdo sobre el funcionamiento, financiación y estructura de la Red; </a:t>
            </a:r>
          </a:p>
          <a:p>
            <a:pPr marL="342900" indent="-342900">
              <a:buFont typeface="Arial" charset="0"/>
              <a:buChar char="•"/>
            </a:pPr>
            <a:r>
              <a:rPr lang="es-ES_tradnl" dirty="0"/>
              <a:t>Desarrollo de 3 </a:t>
            </a:r>
            <a:r>
              <a:rPr lang="es-ES_tradnl" b="1" dirty="0"/>
              <a:t>acuerdos de cooperación </a:t>
            </a:r>
            <a:r>
              <a:rPr lang="es-ES_tradnl" dirty="0"/>
              <a:t>entre las universidades socias.</a:t>
            </a:r>
          </a:p>
          <a:p>
            <a:pPr marL="342900" indent="-342900">
              <a:buFont typeface="Arial" charset="0"/>
              <a:buChar char="•"/>
            </a:pPr>
            <a:r>
              <a:rPr lang="es-ES_tradnl" b="1" dirty="0"/>
              <a:t>Web</a:t>
            </a:r>
            <a:r>
              <a:rPr lang="es-ES_tradnl" dirty="0"/>
              <a:t> del proyecto (</a:t>
            </a:r>
            <a:r>
              <a:rPr lang="es-ES_tradnl" dirty="0">
                <a:hlinkClick r:id="rId2"/>
              </a:rPr>
              <a:t>http://inchipe.us.es</a:t>
            </a:r>
            <a:r>
              <a:rPr lang="es-ES_tradnl" dirty="0"/>
              <a:t>)</a:t>
            </a:r>
          </a:p>
          <a:p>
            <a:pPr marL="342900" indent="-342900">
              <a:buFont typeface="Arial" charset="0"/>
              <a:buChar char="•"/>
            </a:pPr>
            <a:r>
              <a:rPr lang="es-ES_tradnl" b="1" dirty="0"/>
              <a:t>4 Talleres de información internos </a:t>
            </a:r>
            <a:r>
              <a:rPr lang="es-ES_tradnl" dirty="0"/>
              <a:t>en cada Universidad de países latinoamericanos;</a:t>
            </a:r>
          </a:p>
          <a:p>
            <a:pPr marL="342900" indent="-342900">
              <a:buFont typeface="Arial" charset="0"/>
              <a:buChar char="•"/>
            </a:pPr>
            <a:r>
              <a:rPr lang="es-ES_tradnl" b="1" dirty="0"/>
              <a:t>Feria Educativa </a:t>
            </a:r>
            <a:r>
              <a:rPr lang="es-ES_tradnl" dirty="0"/>
              <a:t>en Lima (PE).</a:t>
            </a:r>
          </a:p>
          <a:p>
            <a:pPr marL="342900" indent="-342900">
              <a:buFont typeface="Arial" charset="0"/>
              <a:buChar char="•"/>
            </a:pPr>
            <a:endParaRPr lang="es-ES_tradnl" dirty="0"/>
          </a:p>
          <a:p>
            <a:pPr marL="342900" indent="-342900">
              <a:buFont typeface="Arial" charset="0"/>
              <a:buChar char="•"/>
            </a:pPr>
            <a:endParaRPr lang="es-ES_tradnl" dirty="0"/>
          </a:p>
        </p:txBody>
      </p:sp>
      <p:sp>
        <p:nvSpPr>
          <p:cNvPr id="3" name="Título 2"/>
          <p:cNvSpPr>
            <a:spLocks noGrp="1"/>
          </p:cNvSpPr>
          <p:nvPr>
            <p:ph type="title"/>
          </p:nvPr>
        </p:nvSpPr>
        <p:spPr/>
        <p:txBody>
          <a:bodyPr anchor="ctr"/>
          <a:lstStyle/>
          <a:p>
            <a:r>
              <a:rPr lang="es-ES_tradnl" dirty="0"/>
              <a:t>ACCIONES E IMPACTO</a:t>
            </a:r>
          </a:p>
        </p:txBody>
      </p:sp>
    </p:spTree>
    <p:extLst>
      <p:ext uri="{BB962C8B-B14F-4D97-AF65-F5344CB8AC3E}">
        <p14:creationId xmlns:p14="http://schemas.microsoft.com/office/powerpoint/2010/main" val="414519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marL="342900" indent="-342900" algn="just">
              <a:buFont typeface="Arial" panose="020B0604020202020204" pitchFamily="34" charset="0"/>
              <a:buChar char="•"/>
            </a:pPr>
            <a:r>
              <a:rPr lang="es-ES" dirty="0"/>
              <a:t>Organización de la </a:t>
            </a:r>
            <a:r>
              <a:rPr lang="es-ES" b="1" dirty="0"/>
              <a:t>Primera Mesa Redonda Nacional </a:t>
            </a:r>
            <a:r>
              <a:rPr lang="es-ES" dirty="0"/>
              <a:t>en los países latinoamericanos</a:t>
            </a:r>
          </a:p>
          <a:p>
            <a:pPr algn="just"/>
            <a:r>
              <a:rPr lang="es-ES" dirty="0"/>
              <a:t>Fechas indicativas: Mayo a Sept 2016</a:t>
            </a:r>
          </a:p>
          <a:p>
            <a:pPr algn="just"/>
            <a:endParaRPr lang="es-ES" dirty="0"/>
          </a:p>
          <a:p>
            <a:pPr marL="342900" indent="-342900" algn="just">
              <a:buFont typeface="Arial" panose="020B0604020202020204" pitchFamily="34" charset="0"/>
              <a:buChar char="•"/>
            </a:pPr>
            <a:r>
              <a:rPr lang="es-ES" dirty="0"/>
              <a:t>Implementación de los </a:t>
            </a:r>
            <a:r>
              <a:rPr lang="es-ES" b="1" dirty="0"/>
              <a:t>módulos formativos para la capacitación del personal de las </a:t>
            </a:r>
            <a:r>
              <a:rPr lang="es-ES" b="1" dirty="0" err="1"/>
              <a:t>ORIs</a:t>
            </a:r>
            <a:r>
              <a:rPr lang="es-ES" dirty="0"/>
              <a:t> en los países latinoamericanos</a:t>
            </a:r>
          </a:p>
          <a:p>
            <a:pPr algn="just"/>
            <a:r>
              <a:rPr lang="es-ES" dirty="0"/>
              <a:t>Fechas indicativas: Junio a Octubre 2016</a:t>
            </a:r>
          </a:p>
          <a:p>
            <a:pPr marL="342900" indent="-342900" algn="just">
              <a:buFont typeface="Arial" panose="020B0604020202020204" pitchFamily="34" charset="0"/>
              <a:buChar char="•"/>
            </a:pPr>
            <a:endParaRPr lang="es-ES" b="1" dirty="0"/>
          </a:p>
          <a:p>
            <a:pPr marL="342900" indent="-342900" algn="just">
              <a:buFont typeface="Arial" panose="020B0604020202020204" pitchFamily="34" charset="0"/>
              <a:buChar char="•"/>
            </a:pPr>
            <a:r>
              <a:rPr lang="es-ES" dirty="0"/>
              <a:t>Primera </a:t>
            </a:r>
            <a:r>
              <a:rPr lang="es-ES" b="1" dirty="0"/>
              <a:t>Conferencia International </a:t>
            </a:r>
            <a:r>
              <a:rPr lang="es-ES" dirty="0"/>
              <a:t>de la Red INCHIPE </a:t>
            </a:r>
            <a:r>
              <a:rPr lang="es-ES" b="1" dirty="0"/>
              <a:t>sobre Estrategias y Políticas de Internacionalización en las IES</a:t>
            </a:r>
          </a:p>
          <a:p>
            <a:pPr algn="just"/>
            <a:r>
              <a:rPr lang="es-ES_tradnl" dirty="0"/>
              <a:t>Fecha indicativa: Diciembre 2016</a:t>
            </a:r>
          </a:p>
          <a:p>
            <a:pPr marL="342900" indent="-342900" algn="just">
              <a:buFont typeface="Arial" panose="020B0604020202020204" pitchFamily="34" charset="0"/>
              <a:buChar char="•"/>
            </a:pPr>
            <a:r>
              <a:rPr lang="es-ES" b="1" dirty="0"/>
              <a:t>Definición del Comité Consultivo Externo. </a:t>
            </a:r>
          </a:p>
          <a:p>
            <a:pPr algn="just"/>
            <a:r>
              <a:rPr lang="es-ES" dirty="0"/>
              <a:t>Fecha indicativa: Julio 2017</a:t>
            </a:r>
          </a:p>
          <a:p>
            <a:pPr marL="342900" indent="-342900" algn="just">
              <a:buFont typeface="Arial" panose="020B0604020202020204" pitchFamily="34" charset="0"/>
              <a:buChar char="•"/>
            </a:pPr>
            <a:endParaRPr lang="es-ES" b="1" dirty="0"/>
          </a:p>
        </p:txBody>
      </p:sp>
      <p:sp>
        <p:nvSpPr>
          <p:cNvPr id="3" name="Título 2"/>
          <p:cNvSpPr>
            <a:spLocks noGrp="1"/>
          </p:cNvSpPr>
          <p:nvPr>
            <p:ph type="title"/>
          </p:nvPr>
        </p:nvSpPr>
        <p:spPr/>
        <p:txBody>
          <a:bodyPr anchor="ctr"/>
          <a:lstStyle/>
          <a:p>
            <a:r>
              <a:rPr lang="es-ES_tradnl" dirty="0"/>
              <a:t>PRÓXIMOS EVENTOS</a:t>
            </a:r>
          </a:p>
        </p:txBody>
      </p:sp>
    </p:spTree>
    <p:extLst>
      <p:ext uri="{BB962C8B-B14F-4D97-AF65-F5344CB8AC3E}">
        <p14:creationId xmlns:p14="http://schemas.microsoft.com/office/powerpoint/2010/main" val="199866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ctr"/>
            <a:endParaRPr lang="es-ES" sz="3200" b="1" dirty="0"/>
          </a:p>
          <a:p>
            <a:pPr algn="ctr"/>
            <a:r>
              <a:rPr lang="es-ES" sz="3200" b="1" dirty="0"/>
              <a:t>Para más información sobre INCHIPE, visite la página web del proyecto:</a:t>
            </a:r>
          </a:p>
          <a:p>
            <a:pPr algn="ctr"/>
            <a:endParaRPr lang="es-ES" sz="3200" b="1" dirty="0"/>
          </a:p>
          <a:p>
            <a:pPr algn="ctr"/>
            <a:r>
              <a:rPr lang="es-ES_tradnl" sz="3200" dirty="0">
                <a:hlinkClick r:id="rId2"/>
              </a:rPr>
              <a:t>http://inchipe.us.es/</a:t>
            </a:r>
            <a:r>
              <a:rPr lang="es-ES_tradnl" sz="3200" dirty="0"/>
              <a:t> </a:t>
            </a:r>
          </a:p>
        </p:txBody>
      </p:sp>
      <p:sp>
        <p:nvSpPr>
          <p:cNvPr id="3" name="Título 2"/>
          <p:cNvSpPr>
            <a:spLocks noGrp="1"/>
          </p:cNvSpPr>
          <p:nvPr>
            <p:ph type="title"/>
          </p:nvPr>
        </p:nvSpPr>
        <p:spPr/>
        <p:txBody>
          <a:bodyPr anchor="ctr"/>
          <a:lstStyle/>
          <a:p>
            <a:endParaRPr lang="es-ES_tradnl" dirty="0"/>
          </a:p>
        </p:txBody>
      </p:sp>
    </p:spTree>
    <p:extLst>
      <p:ext uri="{BB962C8B-B14F-4D97-AF65-F5344CB8AC3E}">
        <p14:creationId xmlns:p14="http://schemas.microsoft.com/office/powerpoint/2010/main" val="1781849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just"/>
            <a:endParaRPr lang="es-ES" b="1" dirty="0"/>
          </a:p>
          <a:p>
            <a:pPr algn="ctr"/>
            <a:r>
              <a:rPr lang="es-ES" sz="4000" b="1" dirty="0"/>
              <a:t>¡Gracias por su atención!</a:t>
            </a:r>
          </a:p>
          <a:p>
            <a:pPr algn="ctr"/>
            <a:endParaRPr lang="es-ES" sz="3200" b="1" dirty="0"/>
          </a:p>
          <a:p>
            <a:pPr algn="ctr"/>
            <a:r>
              <a:rPr lang="es-ES" sz="2800" dirty="0"/>
              <a:t>Juan Guerrero Caballero</a:t>
            </a:r>
          </a:p>
          <a:p>
            <a:pPr algn="ctr"/>
            <a:r>
              <a:rPr lang="es-ES" sz="2800" dirty="0"/>
              <a:t>International </a:t>
            </a:r>
            <a:r>
              <a:rPr lang="es-ES" sz="2800" dirty="0" err="1"/>
              <a:t>Consulting</a:t>
            </a:r>
            <a:r>
              <a:rPr lang="es-ES" sz="2800" dirty="0"/>
              <a:t> and </a:t>
            </a:r>
            <a:r>
              <a:rPr lang="es-ES" sz="2800" dirty="0" err="1"/>
              <a:t>Mobility</a:t>
            </a:r>
            <a:r>
              <a:rPr lang="es-ES" sz="2800" dirty="0"/>
              <a:t> Agency SL</a:t>
            </a:r>
          </a:p>
          <a:p>
            <a:pPr algn="ctr"/>
            <a:r>
              <a:rPr lang="es-ES" sz="2800" dirty="0">
                <a:hlinkClick r:id="rId2"/>
              </a:rPr>
              <a:t>jguerrero@inoma.net</a:t>
            </a:r>
            <a:r>
              <a:rPr lang="es-ES" sz="2800" dirty="0"/>
              <a:t> </a:t>
            </a:r>
          </a:p>
          <a:p>
            <a:pPr algn="ctr"/>
            <a:endParaRPr lang="es-ES_tradnl" sz="2800" dirty="0"/>
          </a:p>
        </p:txBody>
      </p:sp>
      <p:sp>
        <p:nvSpPr>
          <p:cNvPr id="3" name="Título 2"/>
          <p:cNvSpPr>
            <a:spLocks noGrp="1"/>
          </p:cNvSpPr>
          <p:nvPr>
            <p:ph type="title"/>
          </p:nvPr>
        </p:nvSpPr>
        <p:spPr/>
        <p:txBody>
          <a:bodyPr anchor="ctr"/>
          <a:lstStyle/>
          <a:p>
            <a:endParaRPr lang="es-ES_tradnl" dirty="0"/>
          </a:p>
        </p:txBody>
      </p:sp>
      <p:pic>
        <p:nvPicPr>
          <p:cNvPr id="4" name="Imagen 3"/>
          <p:cNvPicPr>
            <a:picLocks noChangeAspect="1"/>
          </p:cNvPicPr>
          <p:nvPr/>
        </p:nvPicPr>
        <p:blipFill>
          <a:blip r:embed="rId3"/>
          <a:stretch>
            <a:fillRect/>
          </a:stretch>
        </p:blipFill>
        <p:spPr>
          <a:xfrm>
            <a:off x="2649786" y="4818556"/>
            <a:ext cx="3263900" cy="990600"/>
          </a:xfrm>
          <a:prstGeom prst="rect">
            <a:avLst/>
          </a:prstGeom>
        </p:spPr>
      </p:pic>
    </p:spTree>
    <p:extLst>
      <p:ext uri="{BB962C8B-B14F-4D97-AF65-F5344CB8AC3E}">
        <p14:creationId xmlns:p14="http://schemas.microsoft.com/office/powerpoint/2010/main" val="104106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200708" y="1628800"/>
            <a:ext cx="8640960" cy="4392487"/>
          </a:xfrm>
        </p:spPr>
        <p:txBody>
          <a:bodyPr/>
          <a:lstStyle/>
          <a:p>
            <a:pPr algn="just">
              <a:spcAft>
                <a:spcPts val="1200"/>
              </a:spcAft>
            </a:pPr>
            <a:r>
              <a:rPr lang="es-ES_tradnl" dirty="0"/>
              <a:t>INCHIPE aborda las necesidades de Chile y Perú para la internacionalización de sus Instituciones de Educación Superior (IES), trabajando para el fortalecimiento de las capacidades estratégicas, de infraestructuras y humanas de 4 universidades socias como modelo de gestión institucional de la internacionalización.</a:t>
            </a:r>
          </a:p>
          <a:p>
            <a:pPr algn="just">
              <a:spcAft>
                <a:spcPts val="1200"/>
              </a:spcAft>
            </a:pPr>
            <a:r>
              <a:rPr lang="es-ES_tradnl" b="1" dirty="0"/>
              <a:t>OBJETIVO: </a:t>
            </a:r>
            <a:r>
              <a:rPr lang="es-ES_tradnl" dirty="0"/>
              <a:t>aumentar las capacidades de las IES socias de Países No Europeos para la cooperación internacional, así como para contribuir a la mejora del </a:t>
            </a:r>
            <a:r>
              <a:rPr lang="es-ES_tradnl" dirty="0" err="1"/>
              <a:t>networking</a:t>
            </a:r>
            <a:r>
              <a:rPr lang="es-ES_tradnl" dirty="0"/>
              <a:t> internacional, aumento y explotación de las potencialidades en la Enseñanza, Aprendizaje e Investigación.</a:t>
            </a:r>
          </a:p>
          <a:p>
            <a:pPr algn="just">
              <a:spcAft>
                <a:spcPts val="1200"/>
              </a:spcAft>
            </a:pPr>
            <a:r>
              <a:rPr lang="es-ES_tradnl" b="1" dirty="0"/>
              <a:t>DURACI</a:t>
            </a:r>
            <a:r>
              <a:rPr lang="es-ES" b="1" dirty="0"/>
              <a:t>ÓN: </a:t>
            </a:r>
            <a:r>
              <a:rPr lang="es-ES_tradnl" dirty="0"/>
              <a:t>3 años y está financiado por el programa Erasmus+ (KA2 </a:t>
            </a:r>
            <a:r>
              <a:rPr lang="es-ES_tradnl" dirty="0" err="1"/>
              <a:t>Capacity</a:t>
            </a:r>
            <a:r>
              <a:rPr lang="es-ES_tradnl" dirty="0"/>
              <a:t> </a:t>
            </a:r>
            <a:r>
              <a:rPr lang="es-ES_tradnl" dirty="0" err="1"/>
              <a:t>Building</a:t>
            </a:r>
            <a:r>
              <a:rPr lang="es-ES_tradnl" dirty="0"/>
              <a:t>).</a:t>
            </a:r>
          </a:p>
        </p:txBody>
      </p:sp>
      <p:sp>
        <p:nvSpPr>
          <p:cNvPr id="3" name="Título 2"/>
          <p:cNvSpPr>
            <a:spLocks noGrp="1"/>
          </p:cNvSpPr>
          <p:nvPr>
            <p:ph type="title"/>
          </p:nvPr>
        </p:nvSpPr>
        <p:spPr/>
        <p:txBody>
          <a:bodyPr anchor="ctr"/>
          <a:lstStyle/>
          <a:p>
            <a:r>
              <a:rPr lang="es-ES" dirty="0"/>
              <a:t>EL PROYECTO</a:t>
            </a:r>
          </a:p>
        </p:txBody>
      </p:sp>
    </p:spTree>
    <p:extLst>
      <p:ext uri="{BB962C8B-B14F-4D97-AF65-F5344CB8AC3E}">
        <p14:creationId xmlns:p14="http://schemas.microsoft.com/office/powerpoint/2010/main" val="1844050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220543" y="1484784"/>
            <a:ext cx="8424936" cy="4392487"/>
          </a:xfrm>
        </p:spPr>
        <p:txBody>
          <a:bodyPr/>
          <a:lstStyle/>
          <a:p>
            <a:pPr algn="just">
              <a:spcAft>
                <a:spcPts val="1800"/>
              </a:spcAft>
            </a:pPr>
            <a:r>
              <a:rPr lang="es-ES_tradnl" dirty="0"/>
              <a:t>1) </a:t>
            </a:r>
            <a:r>
              <a:rPr lang="es-ES_tradnl" u="sng" dirty="0"/>
              <a:t>Responsables políticos de las Instituciones,  responsables técnicos y técnicos de las RRII de las IES socias no europeas</a:t>
            </a:r>
            <a:r>
              <a:rPr lang="es-ES_tradnl" dirty="0"/>
              <a:t>: participar</a:t>
            </a:r>
            <a:r>
              <a:rPr lang="es-ES" dirty="0" err="1"/>
              <a:t>án</a:t>
            </a:r>
            <a:r>
              <a:rPr lang="es-ES" dirty="0"/>
              <a:t> </a:t>
            </a:r>
            <a:r>
              <a:rPr lang="es-ES_tradnl" dirty="0"/>
              <a:t>en actividades del proyecto, serán beneficiarios de la formación, y colaborar</a:t>
            </a:r>
            <a:r>
              <a:rPr lang="es-ES" dirty="0" err="1"/>
              <a:t>án</a:t>
            </a:r>
            <a:r>
              <a:rPr lang="es-ES" dirty="0"/>
              <a:t> </a:t>
            </a:r>
            <a:r>
              <a:rPr lang="es-ES_tradnl" dirty="0"/>
              <a:t>en el desarrollo de las Recomendaciones Nacionales y el Manual de Buenas Prácticas.</a:t>
            </a:r>
          </a:p>
          <a:p>
            <a:pPr algn="just">
              <a:spcAft>
                <a:spcPts val="1800"/>
              </a:spcAft>
            </a:pPr>
            <a:r>
              <a:rPr lang="es-ES_tradnl" dirty="0"/>
              <a:t>2) </a:t>
            </a:r>
            <a:r>
              <a:rPr lang="es-ES_tradnl" u="sng" dirty="0"/>
              <a:t>Comunidad académica y de estudiantes de las instituciones participantes </a:t>
            </a:r>
            <a:r>
              <a:rPr lang="es-ES_tradnl" dirty="0"/>
              <a:t>- beneficiarios directos de los talleres y sesiones informativas (difusión) y beneficiarios de las colaboraciones piloto y servicios de RRII.</a:t>
            </a:r>
          </a:p>
          <a:p>
            <a:pPr algn="just">
              <a:spcAft>
                <a:spcPts val="1800"/>
              </a:spcAft>
            </a:pPr>
            <a:r>
              <a:rPr lang="es-ES_tradnl" dirty="0"/>
              <a:t>3) </a:t>
            </a:r>
            <a:r>
              <a:rPr lang="es-ES_tradnl" u="sng" dirty="0"/>
              <a:t>Universidades de Chile y Perú no directamente incluidas en el </a:t>
            </a:r>
            <a:r>
              <a:rPr lang="es-ES_tradnl" u="sng" dirty="0" err="1"/>
              <a:t>partenariado</a:t>
            </a:r>
            <a:r>
              <a:rPr lang="es-ES_tradnl" dirty="0"/>
              <a:t>, instituciones de investigación y otras terceras partes (</a:t>
            </a:r>
            <a:r>
              <a:rPr lang="es-ES_tradnl" dirty="0" err="1"/>
              <a:t>podr</a:t>
            </a:r>
            <a:r>
              <a:rPr lang="es-ES" dirty="0" err="1"/>
              <a:t>án</a:t>
            </a:r>
            <a:r>
              <a:rPr lang="es-ES" dirty="0"/>
              <a:t> participar, </a:t>
            </a:r>
            <a:r>
              <a:rPr lang="es-ES_tradnl" dirty="0"/>
              <a:t>por ejemplo, en mesas redondas nacionales, o sesiones informativas, grupos de trabajo).</a:t>
            </a:r>
          </a:p>
        </p:txBody>
      </p:sp>
      <p:sp>
        <p:nvSpPr>
          <p:cNvPr id="3" name="Título 2"/>
          <p:cNvSpPr>
            <a:spLocks noGrp="1"/>
          </p:cNvSpPr>
          <p:nvPr>
            <p:ph type="title"/>
          </p:nvPr>
        </p:nvSpPr>
        <p:spPr/>
        <p:txBody>
          <a:bodyPr anchor="ctr"/>
          <a:lstStyle/>
          <a:p>
            <a:r>
              <a:rPr lang="es-ES_tradnl" dirty="0"/>
              <a:t>GRUPOS OBJETIVO </a:t>
            </a:r>
          </a:p>
        </p:txBody>
      </p:sp>
    </p:spTree>
    <p:extLst>
      <p:ext uri="{BB962C8B-B14F-4D97-AF65-F5344CB8AC3E}">
        <p14:creationId xmlns:p14="http://schemas.microsoft.com/office/powerpoint/2010/main" val="845208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chor="ctr"/>
          <a:lstStyle/>
          <a:p>
            <a:r>
              <a:rPr lang="es-ES" dirty="0"/>
              <a:t>CONSORCIO</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450" y="3639891"/>
            <a:ext cx="3361544" cy="14409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79" y="2514600"/>
            <a:ext cx="3202548" cy="1537223"/>
          </a:xfrm>
          <a:prstGeom prst="rect">
            <a:avLst/>
          </a:prstGeom>
        </p:spPr>
      </p:pic>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8212" y="1624090"/>
            <a:ext cx="2770283" cy="1062149"/>
          </a:xfrm>
          <a:prstGeom prst="rect">
            <a:avLst/>
          </a:prstGeom>
        </p:spPr>
      </p:pic>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4348" y="2723675"/>
            <a:ext cx="2807119" cy="851966"/>
          </a:xfrm>
          <a:prstGeom prst="rect">
            <a:avLst/>
          </a:prstGeom>
        </p:spPr>
      </p:pic>
      <p:pic>
        <p:nvPicPr>
          <p:cNvPr id="9" name="Imagen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5172" y="1461864"/>
            <a:ext cx="1052736" cy="1052736"/>
          </a:xfrm>
          <a:prstGeom prst="rect">
            <a:avLst/>
          </a:prstGeom>
        </p:spPr>
      </p:pic>
      <p:pic>
        <p:nvPicPr>
          <p:cNvPr id="10" name="Imagen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00481" y="4134281"/>
            <a:ext cx="1224306" cy="1341635"/>
          </a:xfrm>
          <a:prstGeom prst="rect">
            <a:avLst/>
          </a:prstGeom>
        </p:spPr>
      </p:pic>
      <p:pic>
        <p:nvPicPr>
          <p:cNvPr id="11" name="Imagen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2648" y="5145093"/>
            <a:ext cx="3022848" cy="920966"/>
          </a:xfrm>
          <a:prstGeom prst="rect">
            <a:avLst/>
          </a:prstGeom>
        </p:spPr>
      </p:pic>
      <p:pic>
        <p:nvPicPr>
          <p:cNvPr id="12" name="Imagen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98111" y="4051823"/>
            <a:ext cx="1096516" cy="1345060"/>
          </a:xfrm>
          <a:prstGeom prst="rect">
            <a:avLst/>
          </a:prstGeom>
        </p:spPr>
      </p:pic>
    </p:spTree>
    <p:extLst>
      <p:ext uri="{BB962C8B-B14F-4D97-AF65-F5344CB8AC3E}">
        <p14:creationId xmlns:p14="http://schemas.microsoft.com/office/powerpoint/2010/main" val="2132037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546405615"/>
              </p:ext>
            </p:extLst>
          </p:nvPr>
        </p:nvGraphicFramePr>
        <p:xfrm>
          <a:off x="1259632" y="1412776"/>
          <a:ext cx="6984776" cy="4270633"/>
        </p:xfrm>
        <a:graphic>
          <a:graphicData uri="http://schemas.openxmlformats.org/drawingml/2006/table">
            <a:tbl>
              <a:tblPr firstRow="1" firstCol="1" bandRow="1">
                <a:tableStyleId>{5C22544A-7EE6-4342-B048-85BDC9FD1C3A}</a:tableStyleId>
              </a:tblPr>
              <a:tblGrid>
                <a:gridCol w="1013037">
                  <a:extLst>
                    <a:ext uri="{9D8B030D-6E8A-4147-A177-3AD203B41FA5}">
                      <a16:colId xmlns:a16="http://schemas.microsoft.com/office/drawing/2014/main" val="20000"/>
                    </a:ext>
                  </a:extLst>
                </a:gridCol>
                <a:gridCol w="1363227">
                  <a:extLst>
                    <a:ext uri="{9D8B030D-6E8A-4147-A177-3AD203B41FA5}">
                      <a16:colId xmlns:a16="http://schemas.microsoft.com/office/drawing/2014/main" val="20001"/>
                    </a:ext>
                  </a:extLst>
                </a:gridCol>
                <a:gridCol w="4608512">
                  <a:extLst>
                    <a:ext uri="{9D8B030D-6E8A-4147-A177-3AD203B41FA5}">
                      <a16:colId xmlns:a16="http://schemas.microsoft.com/office/drawing/2014/main" val="20002"/>
                    </a:ext>
                  </a:extLst>
                </a:gridCol>
              </a:tblGrid>
              <a:tr h="415116">
                <a:tc>
                  <a:txBody>
                    <a:bodyPr/>
                    <a:lstStyle/>
                    <a:p>
                      <a:pPr algn="ctr">
                        <a:lnSpc>
                          <a:spcPct val="115000"/>
                        </a:lnSpc>
                        <a:spcAft>
                          <a:spcPts val="600"/>
                        </a:spcAft>
                      </a:pPr>
                      <a:r>
                        <a:rPr lang="es-ES" sz="1100" dirty="0">
                          <a:solidFill>
                            <a:schemeClr val="tx1"/>
                          </a:solidFill>
                          <a:effectLst/>
                        </a:rPr>
                        <a:t> </a:t>
                      </a:r>
                      <a:endParaRPr lang="es-ES_tradnl" sz="1100" dirty="0">
                        <a:solidFill>
                          <a:schemeClr val="tx1"/>
                        </a:solidFill>
                        <a:effectLst/>
                        <a:latin typeface="Calibri" charset="0"/>
                        <a:ea typeface="Calibri" charset="0"/>
                        <a:cs typeface="Times New Roman" charset="0"/>
                      </a:endParaRPr>
                    </a:p>
                  </a:txBody>
                  <a:tcPr marL="38587" marR="38587" marT="0" marB="0"/>
                </a:tc>
                <a:tc>
                  <a:txBody>
                    <a:bodyPr/>
                    <a:lstStyle/>
                    <a:p>
                      <a:pPr algn="ctr">
                        <a:lnSpc>
                          <a:spcPct val="115000"/>
                        </a:lnSpc>
                        <a:spcAft>
                          <a:spcPts val="600"/>
                        </a:spcAft>
                      </a:pPr>
                      <a:r>
                        <a:rPr lang="es-ES" sz="1400" dirty="0">
                          <a:solidFill>
                            <a:schemeClr val="tx1"/>
                          </a:solidFill>
                          <a:effectLst/>
                        </a:rPr>
                        <a:t>WP</a:t>
                      </a:r>
                      <a:endParaRPr lang="es-ES_tradnl" sz="14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solidFill>
                            <a:schemeClr val="tx1"/>
                          </a:solidFill>
                          <a:effectLst/>
                        </a:rPr>
                        <a:t>NOMBRE DEL MODULO DE TRABAJO</a:t>
                      </a:r>
                      <a:endParaRPr lang="es-ES_tradnl" sz="1400" dirty="0">
                        <a:solidFill>
                          <a:schemeClr val="tx1"/>
                        </a:solidFill>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0"/>
                  </a:ext>
                </a:extLst>
              </a:tr>
              <a:tr h="654455">
                <a:tc>
                  <a:txBody>
                    <a:bodyPr/>
                    <a:lstStyle/>
                    <a:p>
                      <a:pPr algn="ctr">
                        <a:lnSpc>
                          <a:spcPct val="115000"/>
                        </a:lnSpc>
                        <a:spcAft>
                          <a:spcPts val="600"/>
                        </a:spcAft>
                      </a:pPr>
                      <a:r>
                        <a:rPr lang="es-ES" sz="1200" dirty="0">
                          <a:solidFill>
                            <a:schemeClr val="tx1"/>
                          </a:solidFill>
                          <a:effectLst/>
                        </a:rPr>
                        <a:t>PREPARACIÓN</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WP1</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Planificación de políticas y planificación estratégica para la internacionalización en las universidades</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1"/>
                  </a:ext>
                </a:extLst>
              </a:tr>
              <a:tr h="490840">
                <a:tc rowSpan="4">
                  <a:txBody>
                    <a:bodyPr/>
                    <a:lstStyle/>
                    <a:p>
                      <a:pPr algn="ctr">
                        <a:lnSpc>
                          <a:spcPct val="115000"/>
                        </a:lnSpc>
                        <a:spcAft>
                          <a:spcPts val="600"/>
                        </a:spcAft>
                      </a:pPr>
                      <a:r>
                        <a:rPr lang="es-ES" sz="1200" dirty="0">
                          <a:solidFill>
                            <a:schemeClr val="tx1"/>
                          </a:solidFill>
                          <a:effectLst/>
                        </a:rPr>
                        <a:t>DESARROLLO</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WP2</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Capacitación del Personal de Relaciones Internacionales</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2"/>
                  </a:ext>
                </a:extLst>
              </a:tr>
              <a:tr h="715964">
                <a:tc vMerge="1">
                  <a:txBody>
                    <a:bodyPr/>
                    <a:lstStyle/>
                    <a:p>
                      <a:endParaRPr lang="es-ES_tradnl"/>
                    </a:p>
                  </a:txBody>
                  <a:tcPr/>
                </a:tc>
                <a:tc>
                  <a:txBody>
                    <a:bodyPr/>
                    <a:lstStyle/>
                    <a:p>
                      <a:pPr algn="ctr">
                        <a:lnSpc>
                          <a:spcPct val="115000"/>
                        </a:lnSpc>
                        <a:spcAft>
                          <a:spcPts val="600"/>
                        </a:spcAft>
                      </a:pPr>
                      <a:r>
                        <a:rPr lang="es-ES" sz="1400" dirty="0">
                          <a:effectLst/>
                        </a:rPr>
                        <a:t>WP3</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Desarrollo de oportunidades para la internacionalización en Enseñanza/Aprendizaje e Investigación (E/A/I)</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3"/>
                  </a:ext>
                </a:extLst>
              </a:tr>
              <a:tr h="342675">
                <a:tc vMerge="1">
                  <a:txBody>
                    <a:bodyPr/>
                    <a:lstStyle/>
                    <a:p>
                      <a:endParaRPr lang="es-ES_tradnl"/>
                    </a:p>
                  </a:txBody>
                  <a:tcPr/>
                </a:tc>
                <a:tc>
                  <a:txBody>
                    <a:bodyPr/>
                    <a:lstStyle/>
                    <a:p>
                      <a:pPr algn="ctr">
                        <a:lnSpc>
                          <a:spcPct val="115000"/>
                        </a:lnSpc>
                        <a:spcAft>
                          <a:spcPts val="600"/>
                        </a:spcAft>
                      </a:pPr>
                      <a:r>
                        <a:rPr lang="es-ES" sz="1400" dirty="0">
                          <a:effectLst/>
                        </a:rPr>
                        <a:t>WP4</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Medidas para la mejora de infraestructuras</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4"/>
                  </a:ext>
                </a:extLst>
              </a:tr>
              <a:tr h="342675">
                <a:tc vMerge="1">
                  <a:txBody>
                    <a:bodyPr/>
                    <a:lstStyle/>
                    <a:p>
                      <a:endParaRPr lang="es-ES_tradnl"/>
                    </a:p>
                  </a:txBody>
                  <a:tcPr/>
                </a:tc>
                <a:tc>
                  <a:txBody>
                    <a:bodyPr/>
                    <a:lstStyle/>
                    <a:p>
                      <a:pPr algn="ctr">
                        <a:lnSpc>
                          <a:spcPct val="115000"/>
                        </a:lnSpc>
                        <a:spcAft>
                          <a:spcPts val="600"/>
                        </a:spcAft>
                      </a:pPr>
                      <a:r>
                        <a:rPr lang="es-ES" sz="1400" dirty="0">
                          <a:effectLst/>
                        </a:rPr>
                        <a:t>WP5</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Red </a:t>
                      </a:r>
                      <a:r>
                        <a:rPr lang="es-ES" sz="1400" dirty="0" err="1">
                          <a:effectLst/>
                        </a:rPr>
                        <a:t>multi</a:t>
                      </a:r>
                      <a:r>
                        <a:rPr lang="es-ES" sz="1400" dirty="0">
                          <a:effectLst/>
                        </a:rPr>
                        <a:t>-regional de internacionalización</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5"/>
                  </a:ext>
                </a:extLst>
              </a:tr>
              <a:tr h="327227">
                <a:tc rowSpan="2">
                  <a:txBody>
                    <a:bodyPr/>
                    <a:lstStyle/>
                    <a:p>
                      <a:pPr algn="ctr">
                        <a:lnSpc>
                          <a:spcPct val="115000"/>
                        </a:lnSpc>
                        <a:spcAft>
                          <a:spcPts val="600"/>
                        </a:spcAft>
                      </a:pPr>
                      <a:r>
                        <a:rPr lang="es-ES" sz="1200" dirty="0">
                          <a:solidFill>
                            <a:schemeClr val="tx1"/>
                          </a:solidFill>
                          <a:effectLst/>
                        </a:rPr>
                        <a:t>EXPLOTACIÓN &amp; DIFUSIÓN</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WP6</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Difusión</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6"/>
                  </a:ext>
                </a:extLst>
              </a:tr>
              <a:tr h="327227">
                <a:tc vMerge="1">
                  <a:txBody>
                    <a:bodyPr/>
                    <a:lstStyle/>
                    <a:p>
                      <a:endParaRPr lang="es-ES_tradnl"/>
                    </a:p>
                  </a:txBody>
                  <a:tcPr/>
                </a:tc>
                <a:tc>
                  <a:txBody>
                    <a:bodyPr/>
                    <a:lstStyle/>
                    <a:p>
                      <a:pPr algn="ctr">
                        <a:lnSpc>
                          <a:spcPct val="115000"/>
                        </a:lnSpc>
                        <a:spcAft>
                          <a:spcPts val="600"/>
                        </a:spcAft>
                      </a:pPr>
                      <a:r>
                        <a:rPr lang="es-ES" sz="1400" dirty="0">
                          <a:effectLst/>
                        </a:rPr>
                        <a:t>WP7</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Sostenibilidad</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7"/>
                  </a:ext>
                </a:extLst>
              </a:tr>
              <a:tr h="327227">
                <a:tc>
                  <a:txBody>
                    <a:bodyPr/>
                    <a:lstStyle/>
                    <a:p>
                      <a:pPr algn="ctr">
                        <a:lnSpc>
                          <a:spcPct val="115000"/>
                        </a:lnSpc>
                        <a:spcAft>
                          <a:spcPts val="600"/>
                        </a:spcAft>
                      </a:pPr>
                      <a:r>
                        <a:rPr lang="es-ES" sz="1200" dirty="0">
                          <a:solidFill>
                            <a:schemeClr val="tx1"/>
                          </a:solidFill>
                          <a:effectLst/>
                        </a:rPr>
                        <a:t>CALIDAD</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WP8</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Plan de Control de Calidad</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8"/>
                  </a:ext>
                </a:extLst>
              </a:tr>
              <a:tr h="327227">
                <a:tc>
                  <a:txBody>
                    <a:bodyPr/>
                    <a:lstStyle/>
                    <a:p>
                      <a:pPr algn="ctr">
                        <a:lnSpc>
                          <a:spcPct val="115000"/>
                        </a:lnSpc>
                        <a:spcAft>
                          <a:spcPts val="600"/>
                        </a:spcAft>
                      </a:pPr>
                      <a:r>
                        <a:rPr lang="es-ES" sz="1200" dirty="0">
                          <a:solidFill>
                            <a:schemeClr val="tx1"/>
                          </a:solidFill>
                          <a:effectLst/>
                        </a:rPr>
                        <a:t>GESTIÓN</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WP9</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Gestión del proyecto</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9"/>
                  </a:ext>
                </a:extLst>
              </a:tr>
            </a:tbl>
          </a:graphicData>
        </a:graphic>
      </p:graphicFrame>
      <p:sp>
        <p:nvSpPr>
          <p:cNvPr id="5" name="Título 2"/>
          <p:cNvSpPr>
            <a:spLocks noGrp="1"/>
          </p:cNvSpPr>
          <p:nvPr>
            <p:ph type="title"/>
          </p:nvPr>
        </p:nvSpPr>
        <p:spPr/>
        <p:txBody>
          <a:bodyPr anchor="ctr"/>
          <a:lstStyle/>
          <a:p>
            <a:r>
              <a:rPr lang="es-ES" dirty="0"/>
              <a:t>ACTIVIDADES</a:t>
            </a:r>
          </a:p>
        </p:txBody>
      </p:sp>
    </p:spTree>
    <p:extLst>
      <p:ext uri="{BB962C8B-B14F-4D97-AF65-F5344CB8AC3E}">
        <p14:creationId xmlns:p14="http://schemas.microsoft.com/office/powerpoint/2010/main" val="1212972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just"/>
            <a:r>
              <a:rPr lang="es-ES_tradnl" b="1" dirty="0"/>
              <a:t>Objetivo</a:t>
            </a:r>
            <a:r>
              <a:rPr lang="es-ES_tradnl" dirty="0"/>
              <a:t>: dotar a IES con conocimientos </a:t>
            </a:r>
            <a:r>
              <a:rPr lang="es-ES_tradnl" dirty="0" err="1"/>
              <a:t>estrat</a:t>
            </a:r>
            <a:r>
              <a:rPr lang="es-ES" dirty="0" err="1"/>
              <a:t>égicos</a:t>
            </a:r>
            <a:r>
              <a:rPr lang="es-ES" dirty="0"/>
              <a:t> para el desarrollo de políticas de internacionalización.</a:t>
            </a:r>
          </a:p>
          <a:p>
            <a:pPr algn="just"/>
            <a:endParaRPr lang="es-ES" dirty="0"/>
          </a:p>
          <a:p>
            <a:pPr algn="just"/>
            <a:r>
              <a:rPr lang="es-ES" b="1" dirty="0"/>
              <a:t>Resultado</a:t>
            </a:r>
            <a:r>
              <a:rPr lang="es-ES" dirty="0"/>
              <a:t>: definición, revisión y aprobación de un PEI en cada IES no europea.</a:t>
            </a:r>
          </a:p>
          <a:p>
            <a:pPr algn="just"/>
            <a:endParaRPr lang="es-ES_tradnl" dirty="0"/>
          </a:p>
          <a:p>
            <a:pPr algn="just"/>
            <a:r>
              <a:rPr lang="es-ES_tradnl" b="1" dirty="0"/>
              <a:t>Actividades</a:t>
            </a:r>
            <a:r>
              <a:rPr lang="es-ES_tradnl" dirty="0"/>
              <a:t>:</a:t>
            </a:r>
          </a:p>
          <a:p>
            <a:pPr marL="457200" indent="-457200" algn="just">
              <a:buAutoNum type="arabicParenR"/>
            </a:pPr>
            <a:r>
              <a:rPr lang="es-ES_tradnl" dirty="0"/>
              <a:t>Seminario inicial y visitas </a:t>
            </a:r>
            <a:r>
              <a:rPr lang="es-ES" dirty="0"/>
              <a:t>técnicas en Europa</a:t>
            </a:r>
          </a:p>
          <a:p>
            <a:pPr marL="457200" indent="-457200" algn="just">
              <a:buAutoNum type="arabicParenR"/>
            </a:pPr>
            <a:r>
              <a:rPr lang="es-ES" dirty="0"/>
              <a:t>Capacitación a nivel estratégico: visitas de observación</a:t>
            </a:r>
          </a:p>
          <a:p>
            <a:pPr marL="457200" indent="-457200" algn="just">
              <a:buAutoNum type="arabicParenR"/>
            </a:pPr>
            <a:r>
              <a:rPr lang="es-ES" dirty="0"/>
              <a:t>Taller de preparación de PEI (Chile) – M13 (15/10/16 - 14/11/16)</a:t>
            </a:r>
          </a:p>
          <a:p>
            <a:pPr marL="457200" indent="-457200" algn="just">
              <a:buAutoNum type="arabicParenR"/>
            </a:pPr>
            <a:r>
              <a:rPr lang="es-ES" dirty="0"/>
              <a:t>Planes Estratégicos de Internacionalización</a:t>
            </a:r>
            <a:endParaRPr lang="es-ES_tradnl" dirty="0"/>
          </a:p>
        </p:txBody>
      </p:sp>
      <p:sp>
        <p:nvSpPr>
          <p:cNvPr id="3" name="Título 2"/>
          <p:cNvSpPr>
            <a:spLocks noGrp="1"/>
          </p:cNvSpPr>
          <p:nvPr>
            <p:ph type="title"/>
          </p:nvPr>
        </p:nvSpPr>
        <p:spPr>
          <a:xfrm>
            <a:off x="0" y="0"/>
            <a:ext cx="6372200" cy="1321188"/>
          </a:xfrm>
        </p:spPr>
        <p:txBody>
          <a:bodyPr/>
          <a:lstStyle/>
          <a:p>
            <a:r>
              <a:rPr lang="es-ES_tradnl" sz="2100" dirty="0"/>
              <a:t>Wp1 - </a:t>
            </a:r>
            <a:r>
              <a:rPr lang="es-ES" sz="2100" dirty="0"/>
              <a:t>Planificación de políticas y </a:t>
            </a:r>
            <a:r>
              <a:rPr lang="es-ES" sz="2100" dirty="0" err="1"/>
              <a:t>planif</a:t>
            </a:r>
            <a:r>
              <a:rPr lang="es-ES" sz="2100" dirty="0"/>
              <a:t>. estratégica para la </a:t>
            </a:r>
            <a:br>
              <a:rPr lang="es-ES" sz="2100" dirty="0"/>
            </a:br>
            <a:r>
              <a:rPr lang="es-ES" sz="2100" dirty="0"/>
              <a:t>internacionalización de las universidades</a:t>
            </a:r>
            <a:endParaRPr lang="es-ES_tradnl" sz="2100" dirty="0"/>
          </a:p>
        </p:txBody>
      </p:sp>
    </p:spTree>
    <p:extLst>
      <p:ext uri="{BB962C8B-B14F-4D97-AF65-F5344CB8AC3E}">
        <p14:creationId xmlns:p14="http://schemas.microsoft.com/office/powerpoint/2010/main" val="137582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395536" y="1504472"/>
            <a:ext cx="8280920" cy="4156776"/>
          </a:xfrm>
        </p:spPr>
        <p:txBody>
          <a:bodyPr/>
          <a:lstStyle/>
          <a:p>
            <a:pPr algn="just"/>
            <a:r>
              <a:rPr lang="es-ES_tradnl" b="1" dirty="0"/>
              <a:t>Objetivo</a:t>
            </a:r>
            <a:r>
              <a:rPr lang="es-ES_tradnl" dirty="0"/>
              <a:t>: proporcionar al staff de </a:t>
            </a:r>
            <a:r>
              <a:rPr lang="es-ES_tradnl" dirty="0" err="1"/>
              <a:t>ORIs</a:t>
            </a:r>
            <a:r>
              <a:rPr lang="es-ES_tradnl" dirty="0"/>
              <a:t> capacidades de </a:t>
            </a:r>
            <a:r>
              <a:rPr lang="es-ES_tradnl" dirty="0" err="1"/>
              <a:t>gesti</a:t>
            </a:r>
            <a:r>
              <a:rPr lang="es-ES" dirty="0" err="1"/>
              <a:t>ón</a:t>
            </a:r>
            <a:r>
              <a:rPr lang="es-ES" dirty="0"/>
              <a:t> para la administración eficiente de las </a:t>
            </a:r>
            <a:r>
              <a:rPr lang="es-ES" dirty="0" err="1"/>
              <a:t>ORIs</a:t>
            </a:r>
            <a:r>
              <a:rPr lang="es-ES" dirty="0"/>
              <a:t>.</a:t>
            </a:r>
            <a:endParaRPr lang="es-ES_tradnl" dirty="0"/>
          </a:p>
          <a:p>
            <a:pPr algn="just"/>
            <a:r>
              <a:rPr lang="es-ES_tradnl" b="1" dirty="0"/>
              <a:t>Resultados</a:t>
            </a:r>
            <a:r>
              <a:rPr lang="es-ES_tradnl" dirty="0"/>
              <a:t>: Manual de </a:t>
            </a:r>
            <a:r>
              <a:rPr lang="es-ES_tradnl" dirty="0" err="1"/>
              <a:t>organizaci</a:t>
            </a:r>
            <a:r>
              <a:rPr lang="es-ES" dirty="0" err="1"/>
              <a:t>ón</a:t>
            </a:r>
            <a:r>
              <a:rPr lang="es-ES" dirty="0"/>
              <a:t> y gestión de BP</a:t>
            </a:r>
            <a:endParaRPr lang="es-ES_tradnl" dirty="0"/>
          </a:p>
          <a:p>
            <a:pPr algn="just"/>
            <a:endParaRPr lang="es-ES_tradnl" dirty="0"/>
          </a:p>
          <a:p>
            <a:pPr algn="just"/>
            <a:r>
              <a:rPr lang="es-ES_tradnl" b="1" dirty="0"/>
              <a:t>Actividades</a:t>
            </a:r>
            <a:r>
              <a:rPr lang="es-ES_tradnl" dirty="0"/>
              <a:t>:</a:t>
            </a:r>
          </a:p>
          <a:p>
            <a:pPr marL="457200" indent="-457200" algn="just">
              <a:buAutoNum type="arabicParenR"/>
            </a:pPr>
            <a:r>
              <a:rPr lang="es-ES_tradnl" dirty="0"/>
              <a:t>Plan de </a:t>
            </a:r>
            <a:r>
              <a:rPr lang="es-ES_tradnl" dirty="0" err="1"/>
              <a:t>Formaci</a:t>
            </a:r>
            <a:r>
              <a:rPr lang="es-ES" dirty="0" err="1"/>
              <a:t>ón</a:t>
            </a:r>
            <a:r>
              <a:rPr lang="es-ES" dirty="0"/>
              <a:t> detallado</a:t>
            </a:r>
          </a:p>
          <a:p>
            <a:pPr marL="457200" indent="-457200" algn="just">
              <a:buAutoNum type="arabicParenR"/>
            </a:pPr>
            <a:r>
              <a:rPr lang="es-ES" dirty="0"/>
              <a:t>1er módulo formativo: organización y gestión de ORIS</a:t>
            </a:r>
          </a:p>
          <a:p>
            <a:pPr marL="457200" indent="-457200" algn="just">
              <a:buAutoNum type="arabicParenR"/>
            </a:pPr>
            <a:r>
              <a:rPr lang="es-ES_tradnl" dirty="0"/>
              <a:t>2º m</a:t>
            </a:r>
            <a:r>
              <a:rPr lang="es-ES" dirty="0" err="1"/>
              <a:t>ódulo</a:t>
            </a:r>
            <a:r>
              <a:rPr lang="es-ES" dirty="0"/>
              <a:t> formativo: Acuerdos de Cooperación Internacional y </a:t>
            </a:r>
            <a:r>
              <a:rPr lang="es-ES" dirty="0" err="1"/>
              <a:t>networks</a:t>
            </a:r>
            <a:endParaRPr lang="es-ES" dirty="0"/>
          </a:p>
          <a:p>
            <a:pPr marL="457200" indent="-457200" algn="just">
              <a:buAutoNum type="arabicParenR"/>
            </a:pPr>
            <a:r>
              <a:rPr lang="es-ES" dirty="0"/>
              <a:t>3er módulo formativo: Oportunidades de Financiación y Proyectos de Cooperación</a:t>
            </a:r>
          </a:p>
          <a:p>
            <a:pPr marL="457200" indent="-457200" algn="just">
              <a:buAutoNum type="arabicParenR"/>
            </a:pPr>
            <a:r>
              <a:rPr lang="es-ES" dirty="0"/>
              <a:t>4º módulo formativo: Gestión de base de datos y TI</a:t>
            </a:r>
          </a:p>
          <a:p>
            <a:pPr marL="457200" indent="-457200" algn="just">
              <a:buAutoNum type="arabicParenR"/>
            </a:pPr>
            <a:r>
              <a:rPr lang="es-ES" dirty="0"/>
              <a:t>Formación Práctica para el personal de RRII</a:t>
            </a:r>
          </a:p>
          <a:p>
            <a:pPr marL="457200" indent="-457200" algn="just">
              <a:buAutoNum type="arabicParenR"/>
            </a:pPr>
            <a:r>
              <a:rPr lang="es-ES" dirty="0"/>
              <a:t>Manual: Organización y Gestión de RRII</a:t>
            </a:r>
          </a:p>
        </p:txBody>
      </p:sp>
      <p:sp>
        <p:nvSpPr>
          <p:cNvPr id="3" name="Título 2"/>
          <p:cNvSpPr>
            <a:spLocks noGrp="1"/>
          </p:cNvSpPr>
          <p:nvPr>
            <p:ph type="title"/>
          </p:nvPr>
        </p:nvSpPr>
        <p:spPr/>
        <p:txBody>
          <a:bodyPr/>
          <a:lstStyle/>
          <a:p>
            <a:r>
              <a:rPr lang="es-ES_tradnl" dirty="0"/>
              <a:t>WP2 </a:t>
            </a:r>
            <a:r>
              <a:rPr lang="es-ES" dirty="0"/>
              <a:t>Capacitación del personal de RRII</a:t>
            </a:r>
            <a:br>
              <a:rPr lang="es-ES_tradnl" dirty="0">
                <a:latin typeface="Calibri" charset="0"/>
                <a:ea typeface="Calibri" charset="0"/>
                <a:cs typeface="Times New Roman" charset="0"/>
              </a:rPr>
            </a:br>
            <a:endParaRPr lang="es-ES_tradnl" dirty="0"/>
          </a:p>
        </p:txBody>
      </p:sp>
    </p:spTree>
    <p:extLst>
      <p:ext uri="{BB962C8B-B14F-4D97-AF65-F5344CB8AC3E}">
        <p14:creationId xmlns:p14="http://schemas.microsoft.com/office/powerpoint/2010/main" val="10554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200708" y="1340769"/>
            <a:ext cx="8352928" cy="4156776"/>
          </a:xfrm>
        </p:spPr>
        <p:txBody>
          <a:bodyPr/>
          <a:lstStyle/>
          <a:p>
            <a:pPr algn="just"/>
            <a:r>
              <a:rPr lang="es-ES_tradnl" b="1" dirty="0"/>
              <a:t>Objetivo</a:t>
            </a:r>
            <a:r>
              <a:rPr lang="es-ES_tradnl" dirty="0"/>
              <a:t>: profundizar en la internacionalización</a:t>
            </a:r>
            <a:r>
              <a:rPr lang="es-ES" dirty="0"/>
              <a:t> de EAI y mostrar sus beneficios.</a:t>
            </a:r>
            <a:endParaRPr lang="es-ES_tradnl" dirty="0"/>
          </a:p>
          <a:p>
            <a:pPr algn="just"/>
            <a:r>
              <a:rPr lang="es-ES_tradnl" b="1" dirty="0"/>
              <a:t>Resultados</a:t>
            </a:r>
            <a:r>
              <a:rPr lang="es-ES_tradnl" dirty="0"/>
              <a:t>: </a:t>
            </a:r>
            <a:r>
              <a:rPr lang="es-ES_tradnl" dirty="0" err="1"/>
              <a:t>redacci</a:t>
            </a:r>
            <a:r>
              <a:rPr lang="es-ES" dirty="0" err="1"/>
              <a:t>ón</a:t>
            </a:r>
            <a:r>
              <a:rPr lang="es-ES" dirty="0"/>
              <a:t> del Manual de BP y Recomendaciones Nacionales.</a:t>
            </a:r>
          </a:p>
          <a:p>
            <a:pPr algn="just"/>
            <a:endParaRPr lang="es-ES_tradnl" sz="1400" dirty="0"/>
          </a:p>
          <a:p>
            <a:pPr algn="just"/>
            <a:r>
              <a:rPr lang="es-ES_tradnl" b="1" dirty="0"/>
              <a:t>Actividades</a:t>
            </a:r>
            <a:r>
              <a:rPr lang="es-ES_tradnl" dirty="0"/>
              <a:t>:</a:t>
            </a:r>
          </a:p>
          <a:p>
            <a:pPr marL="457200" indent="-457200" algn="just">
              <a:buAutoNum type="arabicParenR"/>
            </a:pPr>
            <a:r>
              <a:rPr lang="es-ES_tradnl" dirty="0" err="1"/>
              <a:t>An</a:t>
            </a:r>
            <a:r>
              <a:rPr lang="es-ES" dirty="0" err="1"/>
              <a:t>álisis</a:t>
            </a:r>
            <a:r>
              <a:rPr lang="es-ES" dirty="0"/>
              <a:t> comparativo de las potencialidades de internacionalización en E/A/I</a:t>
            </a:r>
          </a:p>
          <a:p>
            <a:pPr marL="457200" indent="-457200" algn="just">
              <a:buAutoNum type="arabicParenR"/>
            </a:pPr>
            <a:r>
              <a:rPr lang="es-ES" dirty="0"/>
              <a:t>Seminario: Tendencias y Oportunidades para alcanzar los estándares en la E/A/I a través de la internacionalización</a:t>
            </a:r>
          </a:p>
          <a:p>
            <a:pPr marL="457200" indent="-457200" algn="just">
              <a:buAutoNum type="arabicParenR"/>
            </a:pPr>
            <a:r>
              <a:rPr lang="es-ES" dirty="0"/>
              <a:t>Seminario: Impulsando las oportunidades en investigación a través de la Internacionalización</a:t>
            </a:r>
          </a:p>
          <a:p>
            <a:pPr marL="457200" indent="-457200" algn="just">
              <a:buAutoNum type="arabicParenR"/>
            </a:pPr>
            <a:r>
              <a:rPr lang="es-ES" dirty="0"/>
              <a:t>Manual de BP: Internacionalización de EAI</a:t>
            </a:r>
          </a:p>
          <a:p>
            <a:pPr marL="457200" indent="-457200" algn="just">
              <a:buAutoNum type="arabicParenR"/>
            </a:pPr>
            <a:r>
              <a:rPr lang="es-ES" dirty="0"/>
              <a:t>Recomendaciones Nacionales para la internacionalización de E/A/I</a:t>
            </a:r>
          </a:p>
          <a:p>
            <a:pPr marL="457200" indent="-457200" algn="just">
              <a:buAutoNum type="arabicParenR"/>
            </a:pPr>
            <a:r>
              <a:rPr lang="es-ES" dirty="0"/>
              <a:t>Actividad Piloto: movilidad Internacional </a:t>
            </a:r>
            <a:endParaRPr lang="es-ES_tradnl" dirty="0"/>
          </a:p>
        </p:txBody>
      </p:sp>
      <p:sp>
        <p:nvSpPr>
          <p:cNvPr id="3" name="Título 2"/>
          <p:cNvSpPr>
            <a:spLocks noGrp="1"/>
          </p:cNvSpPr>
          <p:nvPr>
            <p:ph type="title"/>
          </p:nvPr>
        </p:nvSpPr>
        <p:spPr>
          <a:xfrm>
            <a:off x="200708" y="19581"/>
            <a:ext cx="5307396" cy="1321188"/>
          </a:xfrm>
        </p:spPr>
        <p:txBody>
          <a:bodyPr/>
          <a:lstStyle/>
          <a:p>
            <a:r>
              <a:rPr lang="es-ES_tradnl" sz="2400" dirty="0"/>
              <a:t>WP3 - </a:t>
            </a:r>
            <a:r>
              <a:rPr lang="es-ES" sz="2400" dirty="0"/>
              <a:t>Desarrollo de oportunidades para la internacionalización en E/A/I</a:t>
            </a:r>
            <a:br>
              <a:rPr lang="es-ES_tradnl" sz="2400" dirty="0">
                <a:latin typeface="Calibri" charset="0"/>
                <a:ea typeface="Calibri" charset="0"/>
                <a:cs typeface="Times New Roman" charset="0"/>
              </a:rPr>
            </a:br>
            <a:endParaRPr lang="es-ES_tradnl" sz="2400" dirty="0"/>
          </a:p>
        </p:txBody>
      </p:sp>
    </p:spTree>
    <p:extLst>
      <p:ext uri="{BB962C8B-B14F-4D97-AF65-F5344CB8AC3E}">
        <p14:creationId xmlns:p14="http://schemas.microsoft.com/office/powerpoint/2010/main" val="63832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ES" dirty="0"/>
              <a:t>Movilidad Piloto Internacional</a:t>
            </a:r>
            <a:br>
              <a:rPr lang="es-ES_tradnl" sz="4000" dirty="0">
                <a:latin typeface="Calibri" charset="0"/>
                <a:ea typeface="Calibri" charset="0"/>
                <a:cs typeface="Times New Roman" charset="0"/>
              </a:rPr>
            </a:br>
            <a:endParaRPr lang="es-ES_tradnl" dirty="0"/>
          </a:p>
        </p:txBody>
      </p:sp>
      <p:graphicFrame>
        <p:nvGraphicFramePr>
          <p:cNvPr id="4" name="Tabla 3"/>
          <p:cNvGraphicFramePr>
            <a:graphicFrameLocks noGrp="1"/>
          </p:cNvGraphicFramePr>
          <p:nvPr>
            <p:extLst>
              <p:ext uri="{D42A27DB-BD31-4B8C-83A1-F6EECF244321}">
                <p14:modId xmlns:p14="http://schemas.microsoft.com/office/powerpoint/2010/main" val="464222793"/>
              </p:ext>
            </p:extLst>
          </p:nvPr>
        </p:nvGraphicFramePr>
        <p:xfrm>
          <a:off x="1187624" y="1988841"/>
          <a:ext cx="5904657" cy="3240360"/>
        </p:xfrm>
        <a:graphic>
          <a:graphicData uri="http://schemas.openxmlformats.org/drawingml/2006/table">
            <a:tbl>
              <a:tblPr firstRow="1" firstCol="1" lastRow="1" lastCol="1" bandRow="1" bandCol="1">
                <a:tableStyleId>{5C22544A-7EE6-4342-B048-85BDC9FD1C3A}</a:tableStyleId>
              </a:tblPr>
              <a:tblGrid>
                <a:gridCol w="1609191">
                  <a:extLst>
                    <a:ext uri="{9D8B030D-6E8A-4147-A177-3AD203B41FA5}">
                      <a16:colId xmlns:a16="http://schemas.microsoft.com/office/drawing/2014/main" val="20000"/>
                    </a:ext>
                  </a:extLst>
                </a:gridCol>
                <a:gridCol w="2313117">
                  <a:extLst>
                    <a:ext uri="{9D8B030D-6E8A-4147-A177-3AD203B41FA5}">
                      <a16:colId xmlns:a16="http://schemas.microsoft.com/office/drawing/2014/main" val="20001"/>
                    </a:ext>
                  </a:extLst>
                </a:gridCol>
                <a:gridCol w="1982349">
                  <a:extLst>
                    <a:ext uri="{9D8B030D-6E8A-4147-A177-3AD203B41FA5}">
                      <a16:colId xmlns:a16="http://schemas.microsoft.com/office/drawing/2014/main" val="20002"/>
                    </a:ext>
                  </a:extLst>
                </a:gridCol>
              </a:tblGrid>
              <a:tr h="540092">
                <a:tc>
                  <a:txBody>
                    <a:bodyPr/>
                    <a:lstStyle/>
                    <a:p>
                      <a:pPr algn="ctr">
                        <a:lnSpc>
                          <a:spcPct val="107000"/>
                        </a:lnSpc>
                        <a:spcAft>
                          <a:spcPts val="0"/>
                        </a:spcAft>
                      </a:pPr>
                      <a:r>
                        <a:rPr lang="es-ES_tradnl" sz="1400" dirty="0">
                          <a:effectLst/>
                          <a:latin typeface="Calibri" charset="0"/>
                          <a:ea typeface="Calibri" charset="0"/>
                          <a:cs typeface="Times New Roman" charset="0"/>
                        </a:rPr>
                        <a:t>BENEFICIARIOS</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lnSpc>
                          <a:spcPct val="107000"/>
                        </a:lnSpc>
                        <a:spcAft>
                          <a:spcPts val="0"/>
                        </a:spcAft>
                      </a:pPr>
                      <a:r>
                        <a:rPr lang="es-ES_tradnl" sz="1400" dirty="0">
                          <a:effectLst/>
                          <a:latin typeface="Calibri" charset="0"/>
                          <a:ea typeface="Calibri" charset="0"/>
                          <a:cs typeface="Times New Roman" charset="0"/>
                        </a:rPr>
                        <a:t>INDICADORES CUANTITATIVOS</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457200" algn="l">
                        <a:lnSpc>
                          <a:spcPct val="107000"/>
                        </a:lnSpc>
                        <a:spcAft>
                          <a:spcPts val="0"/>
                        </a:spcAft>
                      </a:pPr>
                      <a:r>
                        <a:rPr lang="es-ES_tradnl" sz="1400" dirty="0">
                          <a:effectLst/>
                          <a:latin typeface="Calibri" charset="0"/>
                          <a:ea typeface="Calibri" charset="0"/>
                          <a:cs typeface="Times New Roman" charset="0"/>
                        </a:rPr>
                        <a:t>INDICADORES CUALITATIVOS</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2700268">
                <a:tc>
                  <a:txBody>
                    <a:bodyPr/>
                    <a:lstStyle/>
                    <a:p>
                      <a:pPr marL="171450" indent="-171450">
                        <a:lnSpc>
                          <a:spcPct val="107000"/>
                        </a:lnSpc>
                        <a:spcAft>
                          <a:spcPts val="0"/>
                        </a:spcAft>
                        <a:buFontTx/>
                        <a:buChar char="-"/>
                      </a:pPr>
                      <a:r>
                        <a:rPr lang="es-ES" sz="1000" dirty="0">
                          <a:solidFill>
                            <a:schemeClr val="tx1"/>
                          </a:solidFill>
                          <a:effectLst/>
                        </a:rPr>
                        <a:t>Estudiantes de postgrado</a:t>
                      </a:r>
                    </a:p>
                    <a:p>
                      <a:pPr marL="171450" indent="-171450">
                        <a:lnSpc>
                          <a:spcPct val="107000"/>
                        </a:lnSpc>
                        <a:spcAft>
                          <a:spcPts val="0"/>
                        </a:spcAft>
                        <a:buFontTx/>
                        <a:buChar char="-"/>
                      </a:pPr>
                      <a:endParaRPr lang="es-ES_tradnl" sz="1100" dirty="0">
                        <a:solidFill>
                          <a:schemeClr val="tx1"/>
                        </a:solidFill>
                        <a:effectLst/>
                      </a:endParaRPr>
                    </a:p>
                    <a:p>
                      <a:pPr marL="171450" indent="-171450">
                        <a:lnSpc>
                          <a:spcPct val="107000"/>
                        </a:lnSpc>
                        <a:spcAft>
                          <a:spcPts val="0"/>
                        </a:spcAft>
                        <a:buFontTx/>
                        <a:buChar char="-"/>
                      </a:pPr>
                      <a:r>
                        <a:rPr lang="es-ES" sz="1000" dirty="0">
                          <a:solidFill>
                            <a:schemeClr val="tx1"/>
                          </a:solidFill>
                          <a:effectLst/>
                        </a:rPr>
                        <a:t>Profesores</a:t>
                      </a:r>
                    </a:p>
                    <a:p>
                      <a:pPr marL="171450" indent="-171450">
                        <a:lnSpc>
                          <a:spcPct val="107000"/>
                        </a:lnSpc>
                        <a:spcAft>
                          <a:spcPts val="0"/>
                        </a:spcAft>
                        <a:buFontTx/>
                        <a:buChar char="-"/>
                      </a:pPr>
                      <a:endParaRPr lang="es-ES_tradnl" sz="1100" dirty="0">
                        <a:solidFill>
                          <a:schemeClr val="tx1"/>
                        </a:solidFill>
                        <a:effectLst/>
                      </a:endParaRPr>
                    </a:p>
                    <a:p>
                      <a:pPr>
                        <a:lnSpc>
                          <a:spcPct val="107000"/>
                        </a:lnSpc>
                        <a:spcAft>
                          <a:spcPts val="0"/>
                        </a:spcAft>
                      </a:pPr>
                      <a:r>
                        <a:rPr lang="es-ES" sz="1000" dirty="0">
                          <a:solidFill>
                            <a:schemeClr val="tx1"/>
                          </a:solidFill>
                          <a:effectLst/>
                        </a:rPr>
                        <a:t>- Estudiantes de programas de doctorado</a:t>
                      </a:r>
                      <a:endParaRPr lang="es-ES_tradnl" sz="1100" dirty="0">
                        <a:solidFill>
                          <a:schemeClr val="tx1"/>
                        </a:solidFill>
                        <a:effectLst/>
                        <a:latin typeface="Calibri" charset="0"/>
                        <a:ea typeface="Calibri" charset="0"/>
                        <a:cs typeface="Times New Roman" charset="0"/>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marL="171450" indent="-171450" algn="just">
                        <a:lnSpc>
                          <a:spcPct val="107000"/>
                        </a:lnSpc>
                        <a:spcAft>
                          <a:spcPts val="0"/>
                        </a:spcAft>
                        <a:buFontTx/>
                        <a:buChar char="-"/>
                      </a:pPr>
                      <a:r>
                        <a:rPr lang="es-ES" sz="1000" dirty="0">
                          <a:solidFill>
                            <a:schemeClr val="tx1"/>
                          </a:solidFill>
                          <a:effectLst/>
                        </a:rPr>
                        <a:t>32 movilidades de estudiantes de posgrado y 10 profesores (Duración 2 semanas)</a:t>
                      </a:r>
                    </a:p>
                    <a:p>
                      <a:pPr marL="171450" indent="-171450" algn="just">
                        <a:lnSpc>
                          <a:spcPct val="107000"/>
                        </a:lnSpc>
                        <a:spcAft>
                          <a:spcPts val="0"/>
                        </a:spcAft>
                        <a:buFontTx/>
                        <a:buChar char="-"/>
                      </a:pPr>
                      <a:endParaRPr lang="es-ES_tradnl" sz="1100" dirty="0">
                        <a:solidFill>
                          <a:schemeClr val="tx1"/>
                        </a:solidFill>
                        <a:effectLst/>
                      </a:endParaRPr>
                    </a:p>
                    <a:p>
                      <a:pPr marL="171450" indent="-171450" algn="just">
                        <a:lnSpc>
                          <a:spcPct val="107000"/>
                        </a:lnSpc>
                        <a:spcAft>
                          <a:spcPts val="0"/>
                        </a:spcAft>
                        <a:buFontTx/>
                        <a:buChar char="-"/>
                      </a:pPr>
                      <a:r>
                        <a:rPr lang="es-ES" sz="1000" dirty="0">
                          <a:solidFill>
                            <a:schemeClr val="tx1"/>
                          </a:solidFill>
                          <a:effectLst/>
                        </a:rPr>
                        <a:t>identificación de 3 propuestas de proyectos de colaboración durante el periodo de ejecución del proyecto</a:t>
                      </a:r>
                    </a:p>
                    <a:p>
                      <a:pPr marL="171450" indent="-171450" algn="just">
                        <a:lnSpc>
                          <a:spcPct val="107000"/>
                        </a:lnSpc>
                        <a:spcAft>
                          <a:spcPts val="0"/>
                        </a:spcAft>
                        <a:buFontTx/>
                        <a:buChar char="-"/>
                      </a:pPr>
                      <a:endParaRPr lang="es-ES" sz="1000" dirty="0">
                        <a:solidFill>
                          <a:schemeClr val="tx1"/>
                        </a:solidFill>
                        <a:effectLst/>
                      </a:endParaRPr>
                    </a:p>
                    <a:p>
                      <a:pPr marL="171450" indent="-171450" algn="just">
                        <a:lnSpc>
                          <a:spcPct val="107000"/>
                        </a:lnSpc>
                        <a:spcAft>
                          <a:spcPts val="0"/>
                        </a:spcAft>
                        <a:buFontTx/>
                        <a:buChar char="-"/>
                      </a:pPr>
                      <a:r>
                        <a:rPr lang="es-ES" sz="1000" dirty="0">
                          <a:solidFill>
                            <a:schemeClr val="tx1"/>
                          </a:solidFill>
                          <a:effectLst/>
                        </a:rPr>
                        <a:t>Realización de 6 movilidades virtuales (cada IES en UE apoyará y formará 2 investigadores de IES en PNE).</a:t>
                      </a:r>
                      <a:endParaRPr lang="es-ES_tradnl" sz="1100" dirty="0">
                        <a:solidFill>
                          <a:schemeClr val="tx1"/>
                        </a:solidFill>
                        <a:effectLst/>
                        <a:latin typeface="Calibri" charset="0"/>
                        <a:ea typeface="Calibri" charset="0"/>
                        <a:cs typeface="Times New Roman" charset="0"/>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marL="628650" indent="-171450" algn="l" defTabSz="914400" rtl="0" eaLnBrk="1" latinLnBrk="0" hangingPunct="1">
                        <a:lnSpc>
                          <a:spcPct val="107000"/>
                        </a:lnSpc>
                        <a:spcAft>
                          <a:spcPts val="0"/>
                        </a:spcAft>
                        <a:buFontTx/>
                        <a:buChar char="-"/>
                      </a:pPr>
                      <a:r>
                        <a:rPr lang="es-ES" sz="1000" b="1" kern="1200" dirty="0">
                          <a:solidFill>
                            <a:schemeClr val="tx1"/>
                          </a:solidFill>
                          <a:effectLst/>
                          <a:latin typeface="+mn-lt"/>
                          <a:ea typeface="+mn-ea"/>
                          <a:cs typeface="+mn-cs"/>
                        </a:rPr>
                        <a:t>Apoyo de las IES de UE</a:t>
                      </a:r>
                    </a:p>
                    <a:p>
                      <a:pPr marL="628650" indent="-171450" algn="l" defTabSz="914400" rtl="0" eaLnBrk="1" latinLnBrk="0" hangingPunct="1">
                        <a:lnSpc>
                          <a:spcPct val="107000"/>
                        </a:lnSpc>
                        <a:spcAft>
                          <a:spcPts val="0"/>
                        </a:spcAft>
                        <a:buFontTx/>
                        <a:buChar char="-"/>
                      </a:pPr>
                      <a:endParaRPr lang="es-ES_tradnl" sz="1000" b="1" kern="1200" dirty="0">
                        <a:solidFill>
                          <a:schemeClr val="tx1"/>
                        </a:solidFill>
                        <a:effectLst/>
                        <a:latin typeface="+mn-lt"/>
                        <a:ea typeface="+mn-ea"/>
                        <a:cs typeface="+mn-cs"/>
                      </a:endParaRPr>
                    </a:p>
                    <a:p>
                      <a:pPr marL="457200" algn="l" defTabSz="914400" rtl="0" eaLnBrk="1" latinLnBrk="0" hangingPunct="1">
                        <a:lnSpc>
                          <a:spcPct val="107000"/>
                        </a:lnSpc>
                        <a:spcAft>
                          <a:spcPts val="0"/>
                        </a:spcAft>
                      </a:pPr>
                      <a:r>
                        <a:rPr lang="es-ES" sz="1000" b="1" kern="1200" dirty="0">
                          <a:solidFill>
                            <a:schemeClr val="tx1"/>
                          </a:solidFill>
                          <a:effectLst/>
                          <a:latin typeface="+mn-lt"/>
                          <a:ea typeface="+mn-ea"/>
                          <a:cs typeface="+mn-cs"/>
                        </a:rPr>
                        <a:t>- Colaboración entre universidades a lo largo del desarrollo del proyecto.</a:t>
                      </a:r>
                      <a:endParaRPr lang="es-ES_tradnl" sz="1000" b="1" kern="1200" dirty="0">
                        <a:solidFill>
                          <a:schemeClr val="tx1"/>
                        </a:solidFill>
                        <a:effectLst/>
                        <a:latin typeface="+mn-lt"/>
                        <a:ea typeface="+mn-ea"/>
                        <a:cs typeface="+mn-cs"/>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41189087"/>
      </p:ext>
    </p:extLst>
  </p:cSld>
  <p:clrMapOvr>
    <a:masterClrMapping/>
  </p:clrMapOvr>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5A6378"/>
      </a:dk2>
      <a:lt2>
        <a:srgbClr val="D4D4D6"/>
      </a:lt2>
      <a:accent1>
        <a:srgbClr val="EDD9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81DF0802B8D67C4E8AA2853E84D0664C" ma:contentTypeVersion="3" ma:contentTypeDescription="Crear nuevo documento." ma:contentTypeScope="" ma:versionID="df0fd28ba0c56c7c68e0589e458ef02a">
  <xsd:schema xmlns:xsd="http://www.w3.org/2001/XMLSchema" xmlns:xs="http://www.w3.org/2001/XMLSchema" xmlns:p="http://schemas.microsoft.com/office/2006/metadata/properties" xmlns:ns2="05bb38e5-5de9-420a-8684-1aeebdd98d72" xmlns:ns3="2d51b59a-b489-4a69-85e4-9d1ab1b45283" targetNamespace="http://schemas.microsoft.com/office/2006/metadata/properties" ma:root="true" ma:fieldsID="ce6a78697bbc6a1ac921b52525769b9f" ns2:_="" ns3:_="">
    <xsd:import namespace="05bb38e5-5de9-420a-8684-1aeebdd98d72"/>
    <xsd:import namespace="2d51b59a-b489-4a69-85e4-9d1ab1b45283"/>
    <xsd:element name="properties">
      <xsd:complexType>
        <xsd:sequence>
          <xsd:element name="documentManagement">
            <xsd:complexType>
              <xsd:all>
                <xsd:element ref="ns2:SharedWithUsers" minOccurs="0"/>
                <xsd:element ref="ns3: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bb38e5-5de9-420a-8684-1aeebdd98d72"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Detalles de uso compartido"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51b59a-b489-4a69-85e4-9d1ab1b45283" elementFormDefault="qualified">
    <xsd:import namespace="http://schemas.microsoft.com/office/2006/documentManagement/types"/>
    <xsd:import namespace="http://schemas.microsoft.com/office/infopath/2007/PartnerControls"/>
    <xsd:element name="SharingHintHash" ma:index="9" nillable="true" ma:displayName="Hash de la sugerencia para compartir"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4522DB-DFB4-45B7-AE06-BFE2ADB1F3A4}">
  <ds:schemaRefs>
    <ds:schemaRef ds:uri="http://schemas.microsoft.com/sharepoint/v3/contenttype/forms"/>
  </ds:schemaRefs>
</ds:datastoreItem>
</file>

<file path=customXml/itemProps2.xml><?xml version="1.0" encoding="utf-8"?>
<ds:datastoreItem xmlns:ds="http://schemas.openxmlformats.org/officeDocument/2006/customXml" ds:itemID="{1A1B837D-0E98-4981-9257-E711A4FBE5B2}">
  <ds:schemaRefs>
    <ds:schemaRef ds:uri="http://purl.org/dc/dcmitype/"/>
    <ds:schemaRef ds:uri="2d51b59a-b489-4a69-85e4-9d1ab1b45283"/>
    <ds:schemaRef ds:uri="http://www.w3.org/XML/1998/namespace"/>
    <ds:schemaRef ds:uri="http://purl.org/dc/term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05bb38e5-5de9-420a-8684-1aeebdd98d72"/>
  </ds:schemaRefs>
</ds:datastoreItem>
</file>

<file path=customXml/itemProps3.xml><?xml version="1.0" encoding="utf-8"?>
<ds:datastoreItem xmlns:ds="http://schemas.openxmlformats.org/officeDocument/2006/customXml" ds:itemID="{9AF57561-9F93-4432-A977-06719B85F4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bb38e5-5de9-420a-8684-1aeebdd98d72"/>
    <ds:schemaRef ds:uri="2d51b59a-b489-4a69-85e4-9d1ab1b452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537</TotalTime>
  <Words>1012</Words>
  <Application>Microsoft Office PowerPoint</Application>
  <PresentationFormat>Presentación en pantalla (4:3)</PresentationFormat>
  <Paragraphs>139</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Browallia New</vt:lpstr>
      <vt:lpstr>Calibri</vt:lpstr>
      <vt:lpstr>Times New Roman</vt:lpstr>
      <vt:lpstr>Tema de Office</vt:lpstr>
      <vt:lpstr>Programa para la Internacionalización en las Universidades de Chile y Perú  (INCHIPE - 561816-EPP-1-2015-1-ES-EPPKA2-CBHE-JP) </vt:lpstr>
      <vt:lpstr>EL PROYECTO</vt:lpstr>
      <vt:lpstr>GRUPOS OBJETIVO </vt:lpstr>
      <vt:lpstr>CONSORCIO</vt:lpstr>
      <vt:lpstr>ACTIVIDADES</vt:lpstr>
      <vt:lpstr>Wp1 - Planificación de políticas y planif. estratégica para la  internacionalización de las universidades</vt:lpstr>
      <vt:lpstr>WP2 Capacitación del personal de RRII </vt:lpstr>
      <vt:lpstr>WP3 - Desarrollo de oportunidades para la internacionalización en E/A/I </vt:lpstr>
      <vt:lpstr>Movilidad Piloto Internacional </vt:lpstr>
      <vt:lpstr>WP4 - Medidas para la mejora de infraestructuras </vt:lpstr>
      <vt:lpstr>Wp5 - Red multi-regional de internacionalización </vt:lpstr>
      <vt:lpstr>ACCIONES E IMPACTO</vt:lpstr>
      <vt:lpstr>ACCIONES E IMPACTO</vt:lpstr>
      <vt:lpstr>PRÓXIMOS EVENTOS</vt:lpstr>
      <vt:lpstr>Presentación de PowerPoint</vt:lpstr>
      <vt:lpstr>Presentación de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LMARISCAL</dc:creator>
  <cp:lastModifiedBy>Juan Guerrero</cp:lastModifiedBy>
  <cp:revision>62</cp:revision>
  <dcterms:created xsi:type="dcterms:W3CDTF">2016-02-18T11:43:08Z</dcterms:created>
  <dcterms:modified xsi:type="dcterms:W3CDTF">2016-04-26T14:52:34Z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0x01010081DF0802B8D67C4E8AA2853E84D0664C</vt:lpwstr>
  </property>
</Properties>
</file>